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3"/>
  </p:notesMasterIdLst>
  <p:handoutMasterIdLst>
    <p:handoutMasterId r:id="rId34"/>
  </p:handoutMasterIdLst>
  <p:sldIdLst>
    <p:sldId id="272" r:id="rId2"/>
    <p:sldId id="431" r:id="rId3"/>
    <p:sldId id="441" r:id="rId4"/>
    <p:sldId id="448" r:id="rId5"/>
    <p:sldId id="449" r:id="rId6"/>
    <p:sldId id="442" r:id="rId7"/>
    <p:sldId id="444" r:id="rId8"/>
    <p:sldId id="450" r:id="rId9"/>
    <p:sldId id="451" r:id="rId10"/>
    <p:sldId id="456" r:id="rId11"/>
    <p:sldId id="452" r:id="rId12"/>
    <p:sldId id="433" r:id="rId13"/>
    <p:sldId id="445" r:id="rId14"/>
    <p:sldId id="446" r:id="rId15"/>
    <p:sldId id="447" r:id="rId16"/>
    <p:sldId id="458" r:id="rId17"/>
    <p:sldId id="459" r:id="rId18"/>
    <p:sldId id="463" r:id="rId19"/>
    <p:sldId id="464" r:id="rId20"/>
    <p:sldId id="440" r:id="rId21"/>
    <p:sldId id="476" r:id="rId22"/>
    <p:sldId id="477" r:id="rId23"/>
    <p:sldId id="478" r:id="rId24"/>
    <p:sldId id="469" r:id="rId25"/>
    <p:sldId id="479" r:id="rId26"/>
    <p:sldId id="474" r:id="rId27"/>
    <p:sldId id="470" r:id="rId28"/>
    <p:sldId id="471" r:id="rId29"/>
    <p:sldId id="465" r:id="rId30"/>
    <p:sldId id="467" r:id="rId31"/>
    <p:sldId id="438" r:id="rId32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  <a:srgbClr val="CC3300"/>
    <a:srgbClr val="000000"/>
    <a:srgbClr val="0000FF"/>
    <a:srgbClr val="D60093"/>
    <a:srgbClr val="C2D9F2"/>
    <a:srgbClr val="FFFFCC"/>
    <a:srgbClr val="94DADC"/>
    <a:srgbClr val="CAD9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94" autoAdjust="0"/>
    <p:restoredTop sz="93457" autoAdjust="0"/>
  </p:normalViewPr>
  <p:slideViewPr>
    <p:cSldViewPr>
      <p:cViewPr varScale="1">
        <p:scale>
          <a:sx n="65" d="100"/>
          <a:sy n="65" d="100"/>
        </p:scale>
        <p:origin x="-77" y="-3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73D923-F7AF-453D-8D29-724A3C653B3F}" type="slidenum">
              <a:rPr lang="en-US"/>
              <a:pPr/>
              <a:t>14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71525"/>
            <a:ext cx="4999038" cy="3751263"/>
          </a:xfrm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42727"/>
            <a:ext cx="4984962" cy="4411839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52600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en-US" sz="2700" b="0" dirty="0" smtClean="0"/>
              <a:t>3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sr-Cyrl-RS" dirty="0" smtClean="0"/>
              <a:t>Биотрансформација</a:t>
            </a:r>
            <a:r>
              <a:rPr lang="en-US" dirty="0" smtClean="0"/>
              <a:t> </a:t>
            </a:r>
            <a:r>
              <a:rPr lang="sr-Cyrl-RS" dirty="0" smtClean="0"/>
              <a:t>лекова 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</a:t>
            </a:r>
            <a:r>
              <a:rPr lang="en-US" dirty="0" smtClean="0"/>
              <a:t> (Cl</a:t>
            </a:r>
            <a:r>
              <a:rPr lang="en-US" baseline="-25000" dirty="0" smtClean="0"/>
              <a:t>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Под претпоставком да је проценат лека који се изгуби због хемијске деградације, метаболизма у зиду црева и некомплетног пролаза кроз мембране на путу до портног крвотока занемарљив (тј. обим апсорпције </a:t>
            </a:r>
            <a:r>
              <a:rPr lang="en-US" dirty="0" smtClean="0"/>
              <a:t>f</a:t>
            </a:r>
            <a:r>
              <a:rPr lang="sr-Cyrl-RS" dirty="0" smtClean="0"/>
              <a:t> ≈ 1), хепатични клиренс може се проценити на основу биорасположивости:</a:t>
            </a:r>
            <a:endParaRPr lang="en-US" dirty="0" smtClean="0"/>
          </a:p>
          <a:p>
            <a:pPr>
              <a:buNone/>
            </a:pPr>
            <a:endParaRPr lang="en-US" b="1" dirty="0" smtClean="0">
              <a:latin typeface="Arial" pitchFamily="34" charset="0"/>
            </a:endParaRPr>
          </a:p>
          <a:p>
            <a:pPr algn="ctr">
              <a:buNone/>
            </a:pPr>
            <a:r>
              <a:rPr lang="en-US" b="1" dirty="0" smtClean="0">
                <a:latin typeface="Arial" pitchFamily="34" charset="0"/>
              </a:rPr>
              <a:t>F = f x (1 -</a:t>
            </a:r>
            <a:r>
              <a:rPr lang="sr-Cyrl-RS" b="1" dirty="0" smtClean="0">
                <a:latin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</a:rPr>
              <a:t>ER ) = 1 – ER → ER = 1 - F</a:t>
            </a:r>
          </a:p>
          <a:p>
            <a:pPr lvl="1">
              <a:buNone/>
            </a:pPr>
            <a:endParaRPr lang="sr-Cyrl-RS" dirty="0" smtClean="0"/>
          </a:p>
          <a:p>
            <a:pPr lvl="1" algn="ctr">
              <a:buNone/>
            </a:pPr>
            <a:r>
              <a:rPr lang="en-US" sz="2600" b="1" dirty="0" smtClean="0"/>
              <a:t>Cl</a:t>
            </a:r>
            <a:r>
              <a:rPr lang="en-US" sz="2600" b="1" baseline="-25000" dirty="0" smtClean="0"/>
              <a:t>h</a:t>
            </a:r>
            <a:r>
              <a:rPr lang="en-US" sz="2600" b="1" dirty="0" smtClean="0"/>
              <a:t> = Q x ER = Q x (1 – F)</a:t>
            </a:r>
            <a:endParaRPr lang="sr-Cyrl-RS" sz="2600" b="1" dirty="0" smtClean="0"/>
          </a:p>
          <a:p>
            <a:pPr lvl="1" algn="ctr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2915816" y="5085184"/>
            <a:ext cx="4104456" cy="720080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304800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Унутрашњи хепатични клиренс</a:t>
            </a:r>
            <a:r>
              <a:rPr lang="en-US" dirty="0" smtClean="0"/>
              <a:t> (Cl</a:t>
            </a:r>
            <a:r>
              <a:rPr lang="en-US" baseline="-25000" dirty="0" smtClean="0"/>
              <a:t>int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/>
          <a:p>
            <a:r>
              <a:rPr lang="sr-Cyrl-RS" dirty="0" smtClean="0"/>
              <a:t>Представља способност јетре да метаболише одређени лек независно од утицаја ефективног протока крви кроз јетру.</a:t>
            </a:r>
          </a:p>
          <a:p>
            <a:pPr lvl="1"/>
            <a:r>
              <a:rPr lang="sr-Cyrl-RS" dirty="0" smtClean="0"/>
              <a:t>Карактеристика је сваког </a:t>
            </a:r>
            <a:r>
              <a:rPr lang="sr-Cyrl-RS" smtClean="0"/>
              <a:t>лека понаособ</a:t>
            </a:r>
          </a:p>
          <a:p>
            <a:pPr lvl="2"/>
            <a:r>
              <a:rPr lang="sr-Cyrl-RS" smtClean="0"/>
              <a:t>Само је невезана фракција подложна метаболизму</a:t>
            </a:r>
            <a:endParaRPr lang="sr-Cyrl-RS" dirty="0" smtClean="0"/>
          </a:p>
          <a:p>
            <a:pPr lvl="1"/>
            <a:r>
              <a:rPr lang="sr-Cyrl-RS" dirty="0" smtClean="0"/>
              <a:t>Утиче на хепатични клиренс заједно са ефективним протоком крви кроз </a:t>
            </a:r>
            <a:r>
              <a:rPr lang="sr-Cyrl-RS" smtClean="0"/>
              <a:t>јетру:</a:t>
            </a:r>
            <a:endParaRPr lang="sr-Cyrl-RS" dirty="0" smtClean="0"/>
          </a:p>
          <a:p>
            <a:pPr marL="342900" lvl="1" indent="-342900" algn="ctr">
              <a:buClr>
                <a:schemeClr val="tx1"/>
              </a:buClr>
              <a:buNone/>
            </a:pPr>
            <a:r>
              <a:rPr lang="en-US" sz="2600" b="1" dirty="0" smtClean="0"/>
              <a:t>Cl</a:t>
            </a:r>
            <a:r>
              <a:rPr lang="en-US" sz="2600" b="1" baseline="-25000" dirty="0" smtClean="0"/>
              <a:t>h</a:t>
            </a:r>
            <a:r>
              <a:rPr lang="en-US" sz="2600" b="1" dirty="0" smtClean="0"/>
              <a:t> = Q x [</a:t>
            </a:r>
            <a:r>
              <a:rPr lang="en-US" sz="2600" b="1" dirty="0" err="1" smtClean="0"/>
              <a:t>C</a:t>
            </a:r>
            <a:r>
              <a:rPr lang="en-US" sz="2600" b="1" baseline="-25000" dirty="0" err="1" smtClean="0"/>
              <a:t>int</a:t>
            </a:r>
            <a:r>
              <a:rPr lang="en-US" sz="2600" b="1" dirty="0" smtClean="0"/>
              <a:t> / (Q + </a:t>
            </a:r>
            <a:r>
              <a:rPr lang="en-US" sz="2600" b="1" err="1" smtClean="0"/>
              <a:t>C</a:t>
            </a:r>
            <a:r>
              <a:rPr lang="en-US" sz="2600" b="1" baseline="-25000" err="1" smtClean="0"/>
              <a:t>int</a:t>
            </a:r>
            <a:r>
              <a:rPr lang="en-US" sz="2600" b="1" smtClean="0"/>
              <a:t>)]</a:t>
            </a:r>
            <a:endParaRPr lang="sr-Cyrl-RS" sz="2600" b="1" smtClean="0"/>
          </a:p>
          <a:p>
            <a:pPr marL="1200150" lvl="3" indent="-342900"/>
            <a:r>
              <a:rPr lang="sr-Cyrl-RS" smtClean="0">
                <a:latin typeface="+mn-lt"/>
              </a:rPr>
              <a:t>ако је </a:t>
            </a:r>
            <a:r>
              <a:rPr lang="en-US" smtClean="0">
                <a:latin typeface="+mn-lt"/>
              </a:rPr>
              <a:t>C</a:t>
            </a:r>
            <a:r>
              <a:rPr lang="en-US" baseline="-25000" smtClean="0">
                <a:latin typeface="+mn-lt"/>
              </a:rPr>
              <a:t>int</a:t>
            </a:r>
            <a:r>
              <a:rPr lang="en-US" smtClean="0">
                <a:latin typeface="+mn-lt"/>
              </a:rPr>
              <a:t> &gt;&gt;</a:t>
            </a:r>
            <a:r>
              <a:rPr lang="sr-Cyrl-R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Q</a:t>
            </a:r>
            <a:r>
              <a:rPr lang="sr-Cyrl-RS" smtClean="0">
                <a:latin typeface="+mn-lt"/>
              </a:rPr>
              <a:t>, </a:t>
            </a:r>
            <a:r>
              <a:rPr lang="en-US" smtClean="0">
                <a:latin typeface="+mn-lt"/>
              </a:rPr>
              <a:t>Cl</a:t>
            </a:r>
            <a:r>
              <a:rPr lang="en-US" baseline="-25000" smtClean="0">
                <a:latin typeface="+mn-lt"/>
              </a:rPr>
              <a:t>h</a:t>
            </a:r>
            <a:r>
              <a:rPr lang="sr-Cyrl-RS" baseline="-25000" smtClean="0">
                <a:latin typeface="+mn-lt"/>
              </a:rPr>
              <a:t>  </a:t>
            </a:r>
            <a:r>
              <a:rPr lang="sr-Cyrl-RS" smtClean="0">
                <a:latin typeface="+mn-lt"/>
              </a:rPr>
              <a:t>је лимитиран протоком крви кроз јетру и независан од степена везивања лека за протеине плазме (они се метаболишу нерестриктивно и имају </a:t>
            </a:r>
            <a:r>
              <a:rPr lang="en-US" smtClean="0">
                <a:latin typeface="+mn-lt"/>
              </a:rPr>
              <a:t>ER</a:t>
            </a:r>
            <a:r>
              <a:rPr lang="en-US" b="1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&gt;</a:t>
            </a:r>
            <a:r>
              <a:rPr lang="sr-Cyrl-RS" smtClean="0">
                <a:latin typeface="+mn-lt"/>
              </a:rPr>
              <a:t> 0,7)</a:t>
            </a:r>
          </a:p>
          <a:p>
            <a:pPr marL="1200150" lvl="3" indent="-342900"/>
            <a:r>
              <a:rPr lang="sr-Cyrl-RS" smtClean="0">
                <a:latin typeface="+mn-lt"/>
              </a:rPr>
              <a:t>ако је је </a:t>
            </a:r>
            <a:r>
              <a:rPr lang="en-US" smtClean="0">
                <a:latin typeface="+mn-lt"/>
              </a:rPr>
              <a:t>C</a:t>
            </a:r>
            <a:r>
              <a:rPr lang="en-US" baseline="-25000" smtClean="0">
                <a:latin typeface="+mn-lt"/>
              </a:rPr>
              <a:t>int</a:t>
            </a:r>
            <a:r>
              <a:rPr lang="en-US" smtClean="0">
                <a:latin typeface="+mn-lt"/>
              </a:rPr>
              <a:t> &lt;&lt;</a:t>
            </a:r>
            <a:r>
              <a:rPr lang="sr-Cyrl-R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Q</a:t>
            </a:r>
            <a:r>
              <a:rPr lang="sr-Cyrl-RS" smtClean="0">
                <a:latin typeface="+mn-lt"/>
              </a:rPr>
              <a:t>, </a:t>
            </a:r>
            <a:r>
              <a:rPr lang="en-US" smtClean="0">
                <a:latin typeface="+mn-lt"/>
              </a:rPr>
              <a:t>Cl</a:t>
            </a:r>
            <a:r>
              <a:rPr lang="en-US" baseline="-25000" smtClean="0">
                <a:latin typeface="+mn-lt"/>
              </a:rPr>
              <a:t>h</a:t>
            </a:r>
            <a:r>
              <a:rPr lang="sr-Cyrl-RS" baseline="-25000" smtClean="0">
                <a:latin typeface="+mn-lt"/>
              </a:rPr>
              <a:t>  </a:t>
            </a:r>
            <a:r>
              <a:rPr lang="sr-Cyrl-RS" smtClean="0">
                <a:latin typeface="+mn-lt"/>
              </a:rPr>
              <a:t>је лимитиран степеном везивања лека за протеине плазме (они се метаболишу рестриктивно и имају </a:t>
            </a:r>
            <a:r>
              <a:rPr lang="en-US" smtClean="0">
                <a:latin typeface="+mn-lt"/>
              </a:rPr>
              <a:t>ER</a:t>
            </a:r>
            <a:r>
              <a:rPr lang="en-US" b="1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&lt;</a:t>
            </a:r>
            <a:r>
              <a:rPr lang="sr-Cyrl-RS" smtClean="0">
                <a:latin typeface="+mn-lt"/>
              </a:rPr>
              <a:t> 0,</a:t>
            </a:r>
            <a:r>
              <a:rPr lang="en-US" smtClean="0">
                <a:latin typeface="+mn-lt"/>
              </a:rPr>
              <a:t>3</a:t>
            </a:r>
            <a:r>
              <a:rPr lang="sr-Cyrl-RS" smtClean="0">
                <a:latin typeface="+mn-lt"/>
              </a:rPr>
              <a:t>)</a:t>
            </a:r>
            <a:endParaRPr lang="sr-Cyrl-RS" dirty="0" smtClean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915816" y="4365104"/>
            <a:ext cx="3791710" cy="432048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Ензими биотрансформације</a:t>
            </a:r>
            <a:endParaRPr lang="en-US"/>
          </a:p>
        </p:txBody>
      </p:sp>
      <p:sp>
        <p:nvSpPr>
          <p:cNvPr id="443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1556792"/>
            <a:ext cx="4316412" cy="4333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/>
              <a:t>I</a:t>
            </a:r>
            <a:r>
              <a:rPr lang="sr-Cyrl-CS" sz="2400" dirty="0"/>
              <a:t> фаза биотрансформације:</a:t>
            </a:r>
            <a:endParaRPr lang="en-US" sz="2400" dirty="0"/>
          </a:p>
        </p:txBody>
      </p:sp>
      <p:sp>
        <p:nvSpPr>
          <p:cNvPr id="44339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28800"/>
            <a:ext cx="4321175" cy="4751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000" dirty="0"/>
              <a:t>Цитохром</a:t>
            </a:r>
            <a:r>
              <a:rPr lang="en-US" sz="2000" dirty="0"/>
              <a:t> </a:t>
            </a:r>
            <a:r>
              <a:rPr lang="sr-Cyrl-CS" sz="2000" dirty="0"/>
              <a:t>П-</a:t>
            </a:r>
            <a:r>
              <a:rPr lang="en-US" sz="2000" dirty="0"/>
              <a:t>450 </a:t>
            </a:r>
            <a:r>
              <a:rPr lang="sr-Cyrl-CS" sz="2000" dirty="0"/>
              <a:t>монооксигеназе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Редуктазе азо- и нитро- групе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Алдехидна дехидрогеназа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Алкохолна дехидрогеназа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Епоксид хидролаза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Моноамино-оксидаза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Флавин-моноамино- оксидаза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Неспецифичне естеразе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sr-Cyrl-C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Неспецифична</a:t>
            </a:r>
            <a:r>
              <a:rPr lang="en-US" sz="2000" dirty="0"/>
              <a:t> </a:t>
            </a:r>
            <a:r>
              <a:rPr lang="en-US" sz="2000" i="1" dirty="0"/>
              <a:t>N</a:t>
            </a:r>
            <a:r>
              <a:rPr lang="en-US" sz="2000" dirty="0"/>
              <a:t>- </a:t>
            </a:r>
            <a:r>
              <a:rPr lang="sr-Cyrl-CS" sz="2000" dirty="0"/>
              <a:t>метилтрансфераза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Неспецифична</a:t>
            </a:r>
            <a:r>
              <a:rPr lang="en-US" sz="2000" dirty="0"/>
              <a:t> </a:t>
            </a:r>
            <a:r>
              <a:rPr lang="en-US" sz="2000" i="1" dirty="0"/>
              <a:t>O</a:t>
            </a:r>
            <a:r>
              <a:rPr lang="en-US" sz="2000" dirty="0"/>
              <a:t>-</a:t>
            </a:r>
            <a:r>
              <a:rPr lang="sr-Cyrl-CS" sz="2000" dirty="0"/>
              <a:t> метилтрансфераза</a:t>
            </a:r>
            <a:r>
              <a:rPr lang="en-US" sz="2000" dirty="0"/>
              <a:t> </a:t>
            </a:r>
            <a:endParaRPr lang="sr-Cyrl-C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Глукуронил трансфераза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Катехол</a:t>
            </a:r>
            <a:r>
              <a:rPr lang="en-US" sz="2000" dirty="0"/>
              <a:t> </a:t>
            </a:r>
            <a:r>
              <a:rPr lang="en-US" sz="2000" i="1" dirty="0"/>
              <a:t>O</a:t>
            </a:r>
            <a:r>
              <a:rPr lang="en-US" sz="2000" dirty="0"/>
              <a:t>-</a:t>
            </a:r>
            <a:r>
              <a:rPr lang="sr-Cyrl-CS" sz="2000" dirty="0"/>
              <a:t> метилтрансфераза</a:t>
            </a:r>
            <a:r>
              <a:rPr lang="en-US" sz="2000" dirty="0"/>
              <a:t> </a:t>
            </a:r>
            <a:endParaRPr lang="sr-Cyrl-C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Глутатион трансфераза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sr-Cyrl-CS" sz="2000" dirty="0"/>
              <a:t>Сулфатна трансфераза</a:t>
            </a:r>
            <a:endParaRPr lang="en-US" sz="2000" dirty="0"/>
          </a:p>
        </p:txBody>
      </p:sp>
      <p:sp>
        <p:nvSpPr>
          <p:cNvPr id="44339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3568" y="4350885"/>
            <a:ext cx="43164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1" lang="sr-Latn-CS" dirty="0">
                <a:latin typeface="+mn-lt"/>
              </a:rPr>
              <a:t>II</a:t>
            </a:r>
            <a:r>
              <a:rPr kumimoji="1" lang="sr-Cyrl-CS" dirty="0">
                <a:latin typeface="+mn-lt"/>
              </a:rPr>
              <a:t> фаза биотрансформације:</a:t>
            </a:r>
            <a:endParaRPr kumimoji="1"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Цитохром </a:t>
            </a:r>
            <a:r>
              <a:rPr lang="sr-Latn-CS" dirty="0"/>
              <a:t>П-450</a:t>
            </a:r>
            <a:r>
              <a:rPr lang="sr-Cyrl-CS" dirty="0"/>
              <a:t> систем</a:t>
            </a:r>
            <a:endParaRPr lang="en-US" dirty="0"/>
          </a:p>
        </p:txBody>
      </p:sp>
      <p:sp>
        <p:nvSpPr>
          <p:cNvPr id="4454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3272" cy="4829196"/>
          </a:xfrm>
        </p:spPr>
        <p:txBody>
          <a:bodyPr>
            <a:normAutofit fontScale="92500" lnSpcReduction="10000"/>
          </a:bodyPr>
          <a:lstStyle/>
          <a:p>
            <a:r>
              <a:rPr kumimoji="0" lang="sr-Cyrl-CS" dirty="0"/>
              <a:t>Катализује оксидацију супстрата трансфером </a:t>
            </a:r>
            <a:r>
              <a:rPr kumimoji="0" lang="sr-Cyrl-CS" dirty="0" smtClean="0"/>
              <a:t>О </a:t>
            </a:r>
            <a:r>
              <a:rPr kumimoji="0" lang="sr-Cyrl-CS" dirty="0"/>
              <a:t>атома из молекула </a:t>
            </a:r>
            <a:r>
              <a:rPr kumimoji="0" lang="sr-Cyrl-CS" dirty="0" smtClean="0"/>
              <a:t>кисеоника</a:t>
            </a:r>
            <a:endParaRPr kumimoji="0" lang="sr-Cyrl-CS" dirty="0"/>
          </a:p>
          <a:p>
            <a:r>
              <a:rPr kumimoji="0" lang="sr-Cyrl-CS" dirty="0" smtClean="0"/>
              <a:t>Налази </a:t>
            </a:r>
            <a:r>
              <a:rPr kumimoji="0" lang="sr-Cyrl-CS" dirty="0"/>
              <a:t>се у ендоплазматском ретикулуму и митохондријама </a:t>
            </a:r>
            <a:r>
              <a:rPr kumimoji="0" lang="sr-Cyrl-CS" dirty="0" smtClean="0"/>
              <a:t>ћелија (нарочито хепатоцита)</a:t>
            </a:r>
            <a:endParaRPr lang="en-US" dirty="0" smtClean="0"/>
          </a:p>
          <a:p>
            <a:r>
              <a:rPr lang="sr-Cyrl-CS" dirty="0" smtClean="0"/>
              <a:t>Обухвата неколико фамилија:</a:t>
            </a:r>
          </a:p>
          <a:p>
            <a:pPr lvl="1"/>
            <a:r>
              <a:rPr lang="en-US" sz="2400" b="1" dirty="0" smtClean="0"/>
              <a:t>CYP1</a:t>
            </a:r>
            <a:r>
              <a:rPr lang="en-US" sz="2400" dirty="0" smtClean="0"/>
              <a:t>: CYP1A1; CYP1A2; CYP1B1</a:t>
            </a:r>
          </a:p>
          <a:p>
            <a:pPr lvl="1"/>
            <a:r>
              <a:rPr lang="en-US" sz="2400" b="1" dirty="0" smtClean="0"/>
              <a:t>CYP2</a:t>
            </a:r>
            <a:r>
              <a:rPr lang="en-US" sz="2400" dirty="0" smtClean="0"/>
              <a:t>:</a:t>
            </a:r>
            <a:r>
              <a:rPr lang="sr-Cyrl-CS" sz="2400" dirty="0" smtClean="0"/>
              <a:t> </a:t>
            </a:r>
            <a:r>
              <a:rPr lang="en-US" sz="2400" dirty="0" smtClean="0"/>
              <a:t>CYP2A6; CYP2A13; CYP2B6; CYP2C8; CYP2C9; CYP2C19;</a:t>
            </a:r>
            <a:r>
              <a:rPr lang="sr-Cyrl-CS" sz="2400" dirty="0" smtClean="0"/>
              <a:t> </a:t>
            </a:r>
            <a:r>
              <a:rPr lang="en-US" sz="2400" dirty="0" smtClean="0"/>
              <a:t>CYP2D6; CYP2E1; CYP2F1; CYP2J2; CYP2R1; CYP2S1; CYP2W1</a:t>
            </a:r>
          </a:p>
          <a:p>
            <a:pPr lvl="1"/>
            <a:r>
              <a:rPr lang="en-US" sz="2400" b="1" dirty="0" smtClean="0"/>
              <a:t>CYP3</a:t>
            </a:r>
            <a:r>
              <a:rPr lang="en-US" sz="2400" dirty="0" smtClean="0"/>
              <a:t>:  CYP3A4; CYP3A5; CYP3A7; CYP3A43</a:t>
            </a:r>
          </a:p>
          <a:p>
            <a:pPr lvl="1"/>
            <a:r>
              <a:rPr lang="en-US" sz="2400" b="1" dirty="0" smtClean="0"/>
              <a:t>CYP4</a:t>
            </a:r>
            <a:r>
              <a:rPr lang="en-US" sz="2400" dirty="0" smtClean="0"/>
              <a:t>: CYP4A11; CYP4A22; CYP4B1; CYP4F2</a:t>
            </a:r>
          </a:p>
          <a:p>
            <a:pPr lvl="1"/>
            <a:r>
              <a:rPr lang="en-US" sz="2400" b="1" dirty="0" smtClean="0"/>
              <a:t>CYP&gt;4</a:t>
            </a:r>
            <a:r>
              <a:rPr lang="en-US" sz="2400" dirty="0" smtClean="0"/>
              <a:t>:</a:t>
            </a:r>
            <a:r>
              <a:rPr lang="sr-Cyrl-CS" sz="2400" dirty="0"/>
              <a:t> </a:t>
            </a:r>
            <a:r>
              <a:rPr lang="en-US" sz="2400" dirty="0" smtClean="0"/>
              <a:t>CYP5A1; CYP8A1;  CYP17A1; CYP19A1; CYP21A2; CYP26A1</a:t>
            </a:r>
            <a:endParaRPr lang="sr-Cyrl-CS" sz="2400" dirty="0"/>
          </a:p>
          <a:p>
            <a:r>
              <a:rPr lang="en-US" dirty="0"/>
              <a:t>CYP</a:t>
            </a:r>
            <a:r>
              <a:rPr lang="sr-Cyrl-CS" dirty="0"/>
              <a:t>1</a:t>
            </a:r>
            <a:r>
              <a:rPr lang="en-US" dirty="0"/>
              <a:t>A</a:t>
            </a:r>
            <a:r>
              <a:rPr lang="sr-Cyrl-CS" dirty="0"/>
              <a:t>2, </a:t>
            </a:r>
            <a:r>
              <a:rPr lang="en-US" dirty="0"/>
              <a:t>CYP</a:t>
            </a:r>
            <a:r>
              <a:rPr lang="sr-Cyrl-CS" dirty="0"/>
              <a:t>2</a:t>
            </a:r>
            <a:r>
              <a:rPr lang="en-US" dirty="0"/>
              <a:t>A</a:t>
            </a:r>
            <a:r>
              <a:rPr lang="sr-Cyrl-CS" dirty="0"/>
              <a:t>6, </a:t>
            </a:r>
            <a:r>
              <a:rPr lang="en-US" dirty="0"/>
              <a:t>CYP</a:t>
            </a:r>
            <a:r>
              <a:rPr lang="sr-Cyrl-CS" dirty="0"/>
              <a:t>2</a:t>
            </a:r>
            <a:r>
              <a:rPr lang="en-US" dirty="0"/>
              <a:t>C</a:t>
            </a:r>
            <a:r>
              <a:rPr lang="sr-Cyrl-CS" dirty="0"/>
              <a:t>, </a:t>
            </a:r>
            <a:r>
              <a:rPr lang="en-US" dirty="0"/>
              <a:t>CYP</a:t>
            </a:r>
            <a:r>
              <a:rPr lang="sr-Cyrl-CS" dirty="0"/>
              <a:t>2</a:t>
            </a:r>
            <a:r>
              <a:rPr lang="en-US" dirty="0"/>
              <a:t>D</a:t>
            </a:r>
            <a:r>
              <a:rPr lang="sr-Cyrl-CS" dirty="0"/>
              <a:t>6, </a:t>
            </a:r>
            <a:r>
              <a:rPr lang="en-US" dirty="0"/>
              <a:t>CYP</a:t>
            </a:r>
            <a:r>
              <a:rPr lang="sr-Cyrl-CS" dirty="0"/>
              <a:t>2</a:t>
            </a:r>
            <a:r>
              <a:rPr lang="en-US" dirty="0"/>
              <a:t>E</a:t>
            </a:r>
            <a:r>
              <a:rPr lang="sr-Cyrl-CS" dirty="0"/>
              <a:t>1 и </a:t>
            </a:r>
            <a:r>
              <a:rPr lang="en-US" dirty="0"/>
              <a:t>CYP</a:t>
            </a:r>
            <a:r>
              <a:rPr lang="sr-Cyrl-CS" dirty="0"/>
              <a:t>3</a:t>
            </a:r>
            <a:r>
              <a:rPr lang="en-US" dirty="0"/>
              <a:t>A</a:t>
            </a:r>
            <a:r>
              <a:rPr lang="sr-Cyrl-CS" dirty="0"/>
              <a:t> ензими одговорни су за метаболизам 90% свих лекова код </a:t>
            </a:r>
            <a:r>
              <a:rPr lang="sr-Cyrl-CS" dirty="0" smtClean="0"/>
              <a:t>људи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Text Box 2"/>
          <p:cNvSpPr txBox="1">
            <a:spLocks noChangeArrowheads="1"/>
          </p:cNvSpPr>
          <p:nvPr/>
        </p:nvSpPr>
        <p:spPr bwMode="auto">
          <a:xfrm>
            <a:off x="2438400" y="2810576"/>
            <a:ext cx="44704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4400"/>
          </a:p>
        </p:txBody>
      </p:sp>
      <p:sp>
        <p:nvSpPr>
          <p:cNvPr id="457731" name="Text Box 3"/>
          <p:cNvSpPr txBox="1">
            <a:spLocks noChangeArrowheads="1"/>
          </p:cNvSpPr>
          <p:nvPr/>
        </p:nvSpPr>
        <p:spPr bwMode="auto">
          <a:xfrm>
            <a:off x="755576" y="1724615"/>
            <a:ext cx="3528392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dirty="0">
                <a:latin typeface="+mn-lt"/>
              </a:rPr>
              <a:t>Заступљеност појединих изоформи цитохрома </a:t>
            </a:r>
            <a:r>
              <a:rPr lang="sr-Cyrl-CS" dirty="0" smtClean="0">
                <a:latin typeface="+mn-lt"/>
              </a:rPr>
              <a:t>   П-450 </a:t>
            </a:r>
            <a:r>
              <a:rPr lang="sr-Cyrl-CS" dirty="0">
                <a:latin typeface="+mn-lt"/>
              </a:rPr>
              <a:t>у јетри</a:t>
            </a:r>
            <a:r>
              <a:rPr lang="sr-Cyrl-CS" sz="1600" b="1" dirty="0">
                <a:solidFill>
                  <a:schemeClr val="bg2"/>
                </a:solidFill>
                <a:latin typeface="+mn-lt"/>
              </a:rPr>
              <a:t> </a:t>
            </a:r>
            <a:endParaRPr lang="en-US" sz="16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57732" name="Text Box 4"/>
          <p:cNvSpPr txBox="1">
            <a:spLocks noChangeArrowheads="1"/>
          </p:cNvSpPr>
          <p:nvPr/>
        </p:nvSpPr>
        <p:spPr bwMode="auto">
          <a:xfrm>
            <a:off x="4572000" y="1770682"/>
            <a:ext cx="3960440" cy="11079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dirty="0">
                <a:latin typeface="+mn-lt"/>
              </a:rPr>
              <a:t>Учешће појединих </a:t>
            </a:r>
            <a:r>
              <a:rPr lang="sr-Cyrl-CS" dirty="0" smtClean="0">
                <a:latin typeface="+mn-lt"/>
              </a:rPr>
              <a:t>изоформи </a:t>
            </a:r>
            <a:r>
              <a:rPr lang="sr-Cyrl-CS" dirty="0">
                <a:latin typeface="+mn-lt"/>
              </a:rPr>
              <a:t>цитохрома П-450 у метаболизму лекова</a:t>
            </a:r>
            <a:endParaRPr lang="en-US" dirty="0">
              <a:latin typeface="+mn-lt"/>
            </a:endParaRPr>
          </a:p>
        </p:txBody>
      </p:sp>
      <p:sp>
        <p:nvSpPr>
          <p:cNvPr id="45773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r-Cyrl-CS" sz="4000" dirty="0"/>
              <a:t>Цитохром </a:t>
            </a:r>
            <a:r>
              <a:rPr lang="sr-Latn-CS" sz="4000" dirty="0"/>
              <a:t>П-450</a:t>
            </a:r>
            <a:r>
              <a:rPr lang="sr-Cyrl-CS" sz="4000" dirty="0"/>
              <a:t> систем</a:t>
            </a:r>
            <a:br>
              <a:rPr lang="sr-Cyrl-CS" sz="4000" dirty="0"/>
            </a:br>
            <a:r>
              <a:rPr lang="sr-Cyrl-CS" sz="3200" dirty="0"/>
              <a:t>- изоформе ензима -</a:t>
            </a:r>
            <a:endParaRPr lang="en-US" sz="3200" dirty="0"/>
          </a:p>
        </p:txBody>
      </p:sp>
      <p:sp>
        <p:nvSpPr>
          <p:cNvPr id="457734" name="Freeform 6"/>
          <p:cNvSpPr>
            <a:spLocks/>
          </p:cNvSpPr>
          <p:nvPr/>
        </p:nvSpPr>
        <p:spPr bwMode="auto">
          <a:xfrm>
            <a:off x="5046663" y="4310782"/>
            <a:ext cx="1671637" cy="1384300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1" y="101"/>
              </a:cxn>
              <a:cxn ang="0">
                <a:pos x="40" y="247"/>
              </a:cxn>
              <a:cxn ang="0">
                <a:pos x="295" y="101"/>
              </a:cxn>
              <a:cxn ang="0">
                <a:pos x="19" y="0"/>
              </a:cxn>
            </a:cxnLst>
            <a:rect l="0" t="0" r="r" b="b"/>
            <a:pathLst>
              <a:path w="295" h="247">
                <a:moveTo>
                  <a:pt x="19" y="0"/>
                </a:moveTo>
                <a:cubicBezTo>
                  <a:pt x="7" y="32"/>
                  <a:pt x="1" y="66"/>
                  <a:pt x="1" y="101"/>
                </a:cubicBezTo>
                <a:cubicBezTo>
                  <a:pt x="0" y="152"/>
                  <a:pt x="14" y="203"/>
                  <a:pt x="40" y="247"/>
                </a:cubicBezTo>
                <a:lnTo>
                  <a:pt x="295" y="101"/>
                </a:lnTo>
                <a:lnTo>
                  <a:pt x="19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35" name="Freeform 7"/>
          <p:cNvSpPr>
            <a:spLocks/>
          </p:cNvSpPr>
          <p:nvPr/>
        </p:nvSpPr>
        <p:spPr bwMode="auto">
          <a:xfrm>
            <a:off x="5154613" y="3329707"/>
            <a:ext cx="1563687" cy="1547812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0" y="175"/>
              </a:cxn>
              <a:cxn ang="0">
                <a:pos x="276" y="276"/>
              </a:cxn>
              <a:cxn ang="0">
                <a:pos x="175" y="0"/>
              </a:cxn>
            </a:cxnLst>
            <a:rect l="0" t="0" r="r" b="b"/>
            <a:pathLst>
              <a:path w="276" h="276">
                <a:moveTo>
                  <a:pt x="175" y="0"/>
                </a:moveTo>
                <a:cubicBezTo>
                  <a:pt x="93" y="29"/>
                  <a:pt x="29" y="93"/>
                  <a:pt x="0" y="175"/>
                </a:cubicBezTo>
                <a:lnTo>
                  <a:pt x="276" y="276"/>
                </a:lnTo>
                <a:lnTo>
                  <a:pt x="175" y="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36" name="Freeform 8"/>
          <p:cNvSpPr>
            <a:spLocks/>
          </p:cNvSpPr>
          <p:nvPr/>
        </p:nvSpPr>
        <p:spPr bwMode="auto">
          <a:xfrm>
            <a:off x="6145213" y="3221757"/>
            <a:ext cx="1116012" cy="1655762"/>
          </a:xfrm>
          <a:custGeom>
            <a:avLst/>
            <a:gdLst/>
            <a:ahLst/>
            <a:cxnLst>
              <a:cxn ang="0">
                <a:pos x="197" y="16"/>
              </a:cxn>
              <a:cxn ang="0">
                <a:pos x="101" y="1"/>
              </a:cxn>
              <a:cxn ang="0">
                <a:pos x="0" y="19"/>
              </a:cxn>
              <a:cxn ang="0">
                <a:pos x="101" y="295"/>
              </a:cxn>
              <a:cxn ang="0">
                <a:pos x="197" y="16"/>
              </a:cxn>
            </a:cxnLst>
            <a:rect l="0" t="0" r="r" b="b"/>
            <a:pathLst>
              <a:path w="197" h="295">
                <a:moveTo>
                  <a:pt x="197" y="16"/>
                </a:moveTo>
                <a:cubicBezTo>
                  <a:pt x="166" y="6"/>
                  <a:pt x="134" y="1"/>
                  <a:pt x="101" y="1"/>
                </a:cubicBezTo>
                <a:cubicBezTo>
                  <a:pt x="66" y="0"/>
                  <a:pt x="32" y="7"/>
                  <a:pt x="0" y="19"/>
                </a:cubicBezTo>
                <a:lnTo>
                  <a:pt x="101" y="295"/>
                </a:lnTo>
                <a:lnTo>
                  <a:pt x="197" y="16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37" name="Freeform 9"/>
          <p:cNvSpPr>
            <a:spLocks/>
          </p:cNvSpPr>
          <p:nvPr/>
        </p:nvSpPr>
        <p:spPr bwMode="auto">
          <a:xfrm>
            <a:off x="6718300" y="3312244"/>
            <a:ext cx="1670050" cy="1878013"/>
          </a:xfrm>
          <a:custGeom>
            <a:avLst/>
            <a:gdLst/>
            <a:ahLst/>
            <a:cxnLst>
              <a:cxn ang="0">
                <a:pos x="289" y="335"/>
              </a:cxn>
              <a:cxn ang="0">
                <a:pos x="295" y="279"/>
              </a:cxn>
              <a:cxn ang="0">
                <a:pos x="96" y="0"/>
              </a:cxn>
              <a:cxn ang="0">
                <a:pos x="0" y="279"/>
              </a:cxn>
              <a:cxn ang="0">
                <a:pos x="289" y="335"/>
              </a:cxn>
            </a:cxnLst>
            <a:rect l="0" t="0" r="r" b="b"/>
            <a:pathLst>
              <a:path w="295" h="335">
                <a:moveTo>
                  <a:pt x="289" y="335"/>
                </a:moveTo>
                <a:cubicBezTo>
                  <a:pt x="293" y="316"/>
                  <a:pt x="295" y="298"/>
                  <a:pt x="295" y="279"/>
                </a:cubicBezTo>
                <a:cubicBezTo>
                  <a:pt x="295" y="153"/>
                  <a:pt x="215" y="41"/>
                  <a:pt x="96" y="0"/>
                </a:cubicBezTo>
                <a:lnTo>
                  <a:pt x="0" y="279"/>
                </a:lnTo>
                <a:lnTo>
                  <a:pt x="289" y="335"/>
                </a:lnTo>
                <a:close/>
              </a:path>
            </a:pathLst>
          </a:custGeom>
          <a:solidFill>
            <a:srgbClr val="CC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38" name="Freeform 10"/>
          <p:cNvSpPr>
            <a:spLocks/>
          </p:cNvSpPr>
          <p:nvPr/>
        </p:nvSpPr>
        <p:spPr bwMode="auto">
          <a:xfrm>
            <a:off x="6718300" y="4877519"/>
            <a:ext cx="1636713" cy="801688"/>
          </a:xfrm>
          <a:custGeom>
            <a:avLst/>
            <a:gdLst/>
            <a:ahLst/>
            <a:cxnLst>
              <a:cxn ang="0">
                <a:pos x="257" y="143"/>
              </a:cxn>
              <a:cxn ang="0">
                <a:pos x="289" y="56"/>
              </a:cxn>
              <a:cxn ang="0">
                <a:pos x="0" y="0"/>
              </a:cxn>
              <a:cxn ang="0">
                <a:pos x="257" y="143"/>
              </a:cxn>
            </a:cxnLst>
            <a:rect l="0" t="0" r="r" b="b"/>
            <a:pathLst>
              <a:path w="289" h="143">
                <a:moveTo>
                  <a:pt x="257" y="143"/>
                </a:moveTo>
                <a:cubicBezTo>
                  <a:pt x="273" y="116"/>
                  <a:pt x="283" y="86"/>
                  <a:pt x="289" y="56"/>
                </a:cubicBezTo>
                <a:lnTo>
                  <a:pt x="0" y="0"/>
                </a:lnTo>
                <a:lnTo>
                  <a:pt x="257" y="143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39" name="Freeform 11"/>
          <p:cNvSpPr>
            <a:spLocks/>
          </p:cNvSpPr>
          <p:nvPr/>
        </p:nvSpPr>
        <p:spPr bwMode="auto">
          <a:xfrm>
            <a:off x="5273675" y="4877519"/>
            <a:ext cx="2900363" cy="1647825"/>
          </a:xfrm>
          <a:custGeom>
            <a:avLst/>
            <a:gdLst/>
            <a:ahLst/>
            <a:cxnLst>
              <a:cxn ang="0">
                <a:pos x="0" y="146"/>
              </a:cxn>
              <a:cxn ang="0">
                <a:pos x="255" y="294"/>
              </a:cxn>
              <a:cxn ang="0">
                <a:pos x="512" y="143"/>
              </a:cxn>
              <a:cxn ang="0">
                <a:pos x="255" y="0"/>
              </a:cxn>
              <a:cxn ang="0">
                <a:pos x="0" y="146"/>
              </a:cxn>
            </a:cxnLst>
            <a:rect l="0" t="0" r="r" b="b"/>
            <a:pathLst>
              <a:path w="512" h="294">
                <a:moveTo>
                  <a:pt x="0" y="146"/>
                </a:moveTo>
                <a:cubicBezTo>
                  <a:pt x="52" y="238"/>
                  <a:pt x="149" y="294"/>
                  <a:pt x="255" y="294"/>
                </a:cubicBezTo>
                <a:cubicBezTo>
                  <a:pt x="362" y="294"/>
                  <a:pt x="460" y="237"/>
                  <a:pt x="512" y="143"/>
                </a:cubicBezTo>
                <a:lnTo>
                  <a:pt x="255" y="0"/>
                </a:lnTo>
                <a:lnTo>
                  <a:pt x="0" y="146"/>
                </a:lnTo>
                <a:close/>
              </a:path>
            </a:pathLst>
          </a:custGeom>
          <a:solidFill>
            <a:srgbClr val="FF80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41" name="Rectangle 13"/>
          <p:cNvSpPr>
            <a:spLocks noChangeArrowheads="1"/>
          </p:cNvSpPr>
          <p:nvPr/>
        </p:nvSpPr>
        <p:spPr bwMode="auto">
          <a:xfrm>
            <a:off x="5313363" y="4815607"/>
            <a:ext cx="7413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 1A2</a:t>
            </a:r>
            <a:endParaRPr lang="en-US" sz="1400"/>
          </a:p>
        </p:txBody>
      </p:sp>
      <p:sp>
        <p:nvSpPr>
          <p:cNvPr id="457742" name="Rectangle 14"/>
          <p:cNvSpPr>
            <a:spLocks noChangeArrowheads="1"/>
          </p:cNvSpPr>
          <p:nvPr/>
        </p:nvSpPr>
        <p:spPr bwMode="auto">
          <a:xfrm>
            <a:off x="5476875" y="5006107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14%</a:t>
            </a:r>
            <a:endParaRPr lang="en-US" sz="1400"/>
          </a:p>
        </p:txBody>
      </p:sp>
      <p:sp>
        <p:nvSpPr>
          <p:cNvPr id="457743" name="Rectangle 15"/>
          <p:cNvSpPr>
            <a:spLocks noChangeArrowheads="1"/>
          </p:cNvSpPr>
          <p:nvPr/>
        </p:nvSpPr>
        <p:spPr bwMode="auto">
          <a:xfrm>
            <a:off x="5500688" y="4001219"/>
            <a:ext cx="692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CYP2C9</a:t>
            </a:r>
            <a:endParaRPr lang="en-US" sz="1400"/>
          </a:p>
        </p:txBody>
      </p:sp>
      <p:sp>
        <p:nvSpPr>
          <p:cNvPr id="457744" name="Rectangle 16"/>
          <p:cNvSpPr>
            <a:spLocks noChangeArrowheads="1"/>
          </p:cNvSpPr>
          <p:nvPr/>
        </p:nvSpPr>
        <p:spPr bwMode="auto">
          <a:xfrm>
            <a:off x="5664200" y="4193307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14%</a:t>
            </a:r>
            <a:endParaRPr lang="en-US" sz="1400"/>
          </a:p>
        </p:txBody>
      </p:sp>
      <p:sp>
        <p:nvSpPr>
          <p:cNvPr id="457745" name="Rectangle 17"/>
          <p:cNvSpPr>
            <a:spLocks noChangeArrowheads="1"/>
          </p:cNvSpPr>
          <p:nvPr/>
        </p:nvSpPr>
        <p:spPr bwMode="auto">
          <a:xfrm>
            <a:off x="6316663" y="3620219"/>
            <a:ext cx="7905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CYP2C19</a:t>
            </a:r>
            <a:endParaRPr lang="en-US" sz="1400"/>
          </a:p>
        </p:txBody>
      </p:sp>
      <p:sp>
        <p:nvSpPr>
          <p:cNvPr id="457746" name="Rectangle 18"/>
          <p:cNvSpPr>
            <a:spLocks noChangeArrowheads="1"/>
          </p:cNvSpPr>
          <p:nvPr/>
        </p:nvSpPr>
        <p:spPr bwMode="auto">
          <a:xfrm>
            <a:off x="6570663" y="3810719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11%</a:t>
            </a:r>
            <a:endParaRPr lang="en-US" sz="1400"/>
          </a:p>
        </p:txBody>
      </p:sp>
      <p:sp>
        <p:nvSpPr>
          <p:cNvPr id="457747" name="Rectangle 19"/>
          <p:cNvSpPr>
            <a:spLocks noChangeArrowheads="1"/>
          </p:cNvSpPr>
          <p:nvPr/>
        </p:nvSpPr>
        <p:spPr bwMode="auto">
          <a:xfrm>
            <a:off x="7307263" y="4277444"/>
            <a:ext cx="692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CYP2D6</a:t>
            </a:r>
            <a:endParaRPr lang="en-US" sz="1400"/>
          </a:p>
        </p:txBody>
      </p:sp>
      <p:sp>
        <p:nvSpPr>
          <p:cNvPr id="457748" name="Rectangle 20"/>
          <p:cNvSpPr>
            <a:spLocks noChangeArrowheads="1"/>
          </p:cNvSpPr>
          <p:nvPr/>
        </p:nvSpPr>
        <p:spPr bwMode="auto">
          <a:xfrm>
            <a:off x="7454900" y="4467944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23%</a:t>
            </a:r>
            <a:endParaRPr lang="en-US" sz="1400"/>
          </a:p>
        </p:txBody>
      </p:sp>
      <p:sp>
        <p:nvSpPr>
          <p:cNvPr id="457749" name="Rectangle 21"/>
          <p:cNvSpPr>
            <a:spLocks noChangeArrowheads="1"/>
          </p:cNvSpPr>
          <p:nvPr/>
        </p:nvSpPr>
        <p:spPr bwMode="auto">
          <a:xfrm>
            <a:off x="7512050" y="5129932"/>
            <a:ext cx="6826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CYP2E1</a:t>
            </a:r>
            <a:endParaRPr lang="en-US" sz="1400"/>
          </a:p>
        </p:txBody>
      </p:sp>
      <p:sp>
        <p:nvSpPr>
          <p:cNvPr id="457750" name="Rectangle 22"/>
          <p:cNvSpPr>
            <a:spLocks noChangeArrowheads="1"/>
          </p:cNvSpPr>
          <p:nvPr/>
        </p:nvSpPr>
        <p:spPr bwMode="auto">
          <a:xfrm>
            <a:off x="7693025" y="5320432"/>
            <a:ext cx="2571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5%</a:t>
            </a:r>
            <a:endParaRPr lang="en-US" sz="1400"/>
          </a:p>
        </p:txBody>
      </p:sp>
      <p:sp>
        <p:nvSpPr>
          <p:cNvPr id="457751" name="Rectangle 23"/>
          <p:cNvSpPr>
            <a:spLocks noChangeArrowheads="1"/>
          </p:cNvSpPr>
          <p:nvPr/>
        </p:nvSpPr>
        <p:spPr bwMode="auto">
          <a:xfrm>
            <a:off x="6315075" y="5544269"/>
            <a:ext cx="8985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 3A4-5</a:t>
            </a:r>
            <a:endParaRPr lang="en-US" sz="1400"/>
          </a:p>
        </p:txBody>
      </p:sp>
      <p:sp>
        <p:nvSpPr>
          <p:cNvPr id="457752" name="Rectangle 24"/>
          <p:cNvSpPr>
            <a:spLocks noChangeArrowheads="1"/>
          </p:cNvSpPr>
          <p:nvPr/>
        </p:nvSpPr>
        <p:spPr bwMode="auto">
          <a:xfrm>
            <a:off x="6542088" y="5734769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33%</a:t>
            </a:r>
            <a:endParaRPr lang="en-US" sz="1400"/>
          </a:p>
        </p:txBody>
      </p:sp>
      <p:sp>
        <p:nvSpPr>
          <p:cNvPr id="457753" name="Freeform 25"/>
          <p:cNvSpPr>
            <a:spLocks/>
          </p:cNvSpPr>
          <p:nvPr/>
        </p:nvSpPr>
        <p:spPr bwMode="auto">
          <a:xfrm>
            <a:off x="828674" y="4782269"/>
            <a:ext cx="1668462" cy="111601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7"/>
              </a:cxn>
              <a:cxn ang="0">
                <a:pos x="55" y="167"/>
              </a:cxn>
              <a:cxn ang="0">
                <a:pos x="234" y="17"/>
              </a:cxn>
              <a:cxn ang="0">
                <a:pos x="1" y="0"/>
              </a:cxn>
            </a:cxnLst>
            <a:rect l="0" t="0" r="r" b="b"/>
            <a:pathLst>
              <a:path w="234" h="167">
                <a:moveTo>
                  <a:pt x="1" y="0"/>
                </a:moveTo>
                <a:cubicBezTo>
                  <a:pt x="1" y="6"/>
                  <a:pt x="1" y="11"/>
                  <a:pt x="1" y="17"/>
                </a:cubicBezTo>
                <a:cubicBezTo>
                  <a:pt x="0" y="72"/>
                  <a:pt x="20" y="125"/>
                  <a:pt x="55" y="167"/>
                </a:cubicBezTo>
                <a:lnTo>
                  <a:pt x="234" y="17"/>
                </a:lnTo>
                <a:lnTo>
                  <a:pt x="1" y="0"/>
                </a:lnTo>
                <a:close/>
              </a:path>
            </a:pathLst>
          </a:custGeom>
          <a:solidFill>
            <a:srgbClr val="FFFF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4" name="Freeform 26"/>
          <p:cNvSpPr>
            <a:spLocks/>
          </p:cNvSpPr>
          <p:nvPr/>
        </p:nvSpPr>
        <p:spPr bwMode="auto">
          <a:xfrm>
            <a:off x="836611" y="3493219"/>
            <a:ext cx="1660525" cy="1403350"/>
          </a:xfrm>
          <a:custGeom>
            <a:avLst/>
            <a:gdLst/>
            <a:ahLst/>
            <a:cxnLst>
              <a:cxn ang="0">
                <a:pos x="130" y="0"/>
              </a:cxn>
              <a:cxn ang="0">
                <a:pos x="0" y="193"/>
              </a:cxn>
              <a:cxn ang="0">
                <a:pos x="233" y="210"/>
              </a:cxn>
              <a:cxn ang="0">
                <a:pos x="130" y="0"/>
              </a:cxn>
            </a:cxnLst>
            <a:rect l="0" t="0" r="r" b="b"/>
            <a:pathLst>
              <a:path w="233" h="210">
                <a:moveTo>
                  <a:pt x="130" y="0"/>
                </a:moveTo>
                <a:cubicBezTo>
                  <a:pt x="56" y="37"/>
                  <a:pt x="6" y="110"/>
                  <a:pt x="0" y="193"/>
                </a:cubicBezTo>
                <a:lnTo>
                  <a:pt x="233" y="210"/>
                </a:lnTo>
                <a:lnTo>
                  <a:pt x="130" y="0"/>
                </a:lnTo>
                <a:close/>
              </a:path>
            </a:pathLst>
          </a:custGeom>
          <a:solidFill>
            <a:srgbClr val="CC99FF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5" name="Freeform 27"/>
          <p:cNvSpPr>
            <a:spLocks/>
          </p:cNvSpPr>
          <p:nvPr/>
        </p:nvSpPr>
        <p:spPr bwMode="auto">
          <a:xfrm>
            <a:off x="1762124" y="3405906"/>
            <a:ext cx="735012" cy="1490663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13"/>
              </a:cxn>
              <a:cxn ang="0">
                <a:pos x="103" y="223"/>
              </a:cxn>
              <a:cxn ang="0">
                <a:pos x="35" y="0"/>
              </a:cxn>
            </a:cxnLst>
            <a:rect l="0" t="0" r="r" b="b"/>
            <a:pathLst>
              <a:path w="103" h="223">
                <a:moveTo>
                  <a:pt x="35" y="0"/>
                </a:moveTo>
                <a:cubicBezTo>
                  <a:pt x="23" y="3"/>
                  <a:pt x="11" y="8"/>
                  <a:pt x="0" y="13"/>
                </a:cubicBezTo>
                <a:lnTo>
                  <a:pt x="103" y="223"/>
                </a:lnTo>
                <a:lnTo>
                  <a:pt x="35" y="0"/>
                </a:lnTo>
                <a:close/>
              </a:path>
            </a:pathLst>
          </a:custGeom>
          <a:solidFill>
            <a:srgbClr val="CCFFFF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6" name="Freeform 28"/>
          <p:cNvSpPr>
            <a:spLocks/>
          </p:cNvSpPr>
          <p:nvPr/>
        </p:nvSpPr>
        <p:spPr bwMode="auto">
          <a:xfrm>
            <a:off x="2011361" y="3332881"/>
            <a:ext cx="649288" cy="1563688"/>
          </a:xfrm>
          <a:custGeom>
            <a:avLst/>
            <a:gdLst/>
            <a:ahLst/>
            <a:cxnLst>
              <a:cxn ang="0">
                <a:pos x="91" y="2"/>
              </a:cxn>
              <a:cxn ang="0">
                <a:pos x="68" y="1"/>
              </a:cxn>
              <a:cxn ang="0">
                <a:pos x="0" y="11"/>
              </a:cxn>
              <a:cxn ang="0">
                <a:pos x="68" y="234"/>
              </a:cxn>
              <a:cxn ang="0">
                <a:pos x="91" y="2"/>
              </a:cxn>
            </a:cxnLst>
            <a:rect l="0" t="0" r="r" b="b"/>
            <a:pathLst>
              <a:path w="91" h="234">
                <a:moveTo>
                  <a:pt x="91" y="2"/>
                </a:moveTo>
                <a:cubicBezTo>
                  <a:pt x="84" y="1"/>
                  <a:pt x="76" y="1"/>
                  <a:pt x="68" y="1"/>
                </a:cubicBezTo>
                <a:cubicBezTo>
                  <a:pt x="45" y="0"/>
                  <a:pt x="22" y="4"/>
                  <a:pt x="0" y="11"/>
                </a:cubicBezTo>
                <a:lnTo>
                  <a:pt x="68" y="234"/>
                </a:lnTo>
                <a:lnTo>
                  <a:pt x="91" y="2"/>
                </a:lnTo>
                <a:close/>
              </a:path>
            </a:pathLst>
          </a:custGeom>
          <a:solidFill>
            <a:srgbClr val="C0C0C0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7" name="Freeform 29"/>
          <p:cNvSpPr>
            <a:spLocks/>
          </p:cNvSpPr>
          <p:nvPr/>
        </p:nvSpPr>
        <p:spPr bwMode="auto">
          <a:xfrm>
            <a:off x="2497136" y="3345581"/>
            <a:ext cx="1666875" cy="2673350"/>
          </a:xfrm>
          <a:custGeom>
            <a:avLst/>
            <a:gdLst/>
            <a:ahLst/>
            <a:cxnLst>
              <a:cxn ang="0">
                <a:pos x="162" y="400"/>
              </a:cxn>
              <a:cxn ang="0">
                <a:pos x="234" y="232"/>
              </a:cxn>
              <a:cxn ang="0">
                <a:pos x="23" y="0"/>
              </a:cxn>
              <a:cxn ang="0">
                <a:pos x="0" y="232"/>
              </a:cxn>
              <a:cxn ang="0">
                <a:pos x="162" y="400"/>
              </a:cxn>
            </a:cxnLst>
            <a:rect l="0" t="0" r="r" b="b"/>
            <a:pathLst>
              <a:path w="234" h="400">
                <a:moveTo>
                  <a:pt x="162" y="400"/>
                </a:moveTo>
                <a:cubicBezTo>
                  <a:pt x="208" y="356"/>
                  <a:pt x="234" y="295"/>
                  <a:pt x="234" y="232"/>
                </a:cubicBezTo>
                <a:cubicBezTo>
                  <a:pt x="234" y="112"/>
                  <a:pt x="143" y="12"/>
                  <a:pt x="23" y="0"/>
                </a:cubicBezTo>
                <a:lnTo>
                  <a:pt x="0" y="232"/>
                </a:lnTo>
                <a:lnTo>
                  <a:pt x="162" y="400"/>
                </a:lnTo>
                <a:close/>
              </a:path>
            </a:pathLst>
          </a:custGeom>
          <a:solidFill>
            <a:srgbClr val="FF99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8" name="Freeform 30"/>
          <p:cNvSpPr>
            <a:spLocks/>
          </p:cNvSpPr>
          <p:nvPr/>
        </p:nvSpPr>
        <p:spPr bwMode="auto">
          <a:xfrm>
            <a:off x="1220786" y="4896569"/>
            <a:ext cx="2430463" cy="1557337"/>
          </a:xfrm>
          <a:custGeom>
            <a:avLst/>
            <a:gdLst/>
            <a:ahLst/>
            <a:cxnLst>
              <a:cxn ang="0">
                <a:pos x="0" y="150"/>
              </a:cxn>
              <a:cxn ang="0">
                <a:pos x="179" y="233"/>
              </a:cxn>
              <a:cxn ang="0">
                <a:pos x="341" y="168"/>
              </a:cxn>
              <a:cxn ang="0">
                <a:pos x="179" y="0"/>
              </a:cxn>
              <a:cxn ang="0">
                <a:pos x="0" y="150"/>
              </a:cxn>
            </a:cxnLst>
            <a:rect l="0" t="0" r="r" b="b"/>
            <a:pathLst>
              <a:path w="341" h="233">
                <a:moveTo>
                  <a:pt x="0" y="150"/>
                </a:moveTo>
                <a:cubicBezTo>
                  <a:pt x="44" y="203"/>
                  <a:pt x="110" y="233"/>
                  <a:pt x="179" y="233"/>
                </a:cubicBezTo>
                <a:cubicBezTo>
                  <a:pt x="239" y="233"/>
                  <a:pt x="298" y="210"/>
                  <a:pt x="341" y="168"/>
                </a:cubicBezTo>
                <a:lnTo>
                  <a:pt x="179" y="0"/>
                </a:lnTo>
                <a:lnTo>
                  <a:pt x="0" y="150"/>
                </a:lnTo>
                <a:close/>
              </a:path>
            </a:pathLst>
          </a:custGeom>
          <a:solidFill>
            <a:srgbClr val="FF8080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759" name="Rectangle 31"/>
          <p:cNvSpPr>
            <a:spLocks noChangeArrowheads="1"/>
          </p:cNvSpPr>
          <p:nvPr/>
        </p:nvSpPr>
        <p:spPr bwMode="auto">
          <a:xfrm>
            <a:off x="3087686" y="4669556"/>
            <a:ext cx="6445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sr-Cyrl-CS" sz="1400" b="1">
                <a:solidFill>
                  <a:srgbClr val="000000"/>
                </a:solidFill>
              </a:rPr>
              <a:t>Остали</a:t>
            </a:r>
            <a:endParaRPr lang="en-US" sz="1400"/>
          </a:p>
        </p:txBody>
      </p:sp>
      <p:sp>
        <p:nvSpPr>
          <p:cNvPr id="457760" name="Rectangle 32"/>
          <p:cNvSpPr>
            <a:spLocks noChangeArrowheads="1"/>
          </p:cNvSpPr>
          <p:nvPr/>
        </p:nvSpPr>
        <p:spPr bwMode="auto">
          <a:xfrm>
            <a:off x="3201986" y="4848944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36%</a:t>
            </a:r>
            <a:endParaRPr lang="en-US" sz="1400"/>
          </a:p>
        </p:txBody>
      </p:sp>
      <p:sp>
        <p:nvSpPr>
          <p:cNvPr id="457761" name="Rectangle 33"/>
          <p:cNvSpPr>
            <a:spLocks noChangeArrowheads="1"/>
          </p:cNvSpPr>
          <p:nvPr/>
        </p:nvSpPr>
        <p:spPr bwMode="auto">
          <a:xfrm>
            <a:off x="1574799" y="3807544"/>
            <a:ext cx="692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CYP2D6</a:t>
            </a:r>
            <a:endParaRPr lang="en-US" sz="1400"/>
          </a:p>
        </p:txBody>
      </p:sp>
      <p:sp>
        <p:nvSpPr>
          <p:cNvPr id="457762" name="Rectangle 34"/>
          <p:cNvSpPr>
            <a:spLocks noChangeArrowheads="1"/>
          </p:cNvSpPr>
          <p:nvPr/>
        </p:nvSpPr>
        <p:spPr bwMode="auto">
          <a:xfrm>
            <a:off x="2052636" y="3988519"/>
            <a:ext cx="2571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2%</a:t>
            </a:r>
            <a:endParaRPr lang="en-US" sz="1400"/>
          </a:p>
        </p:txBody>
      </p:sp>
      <p:sp>
        <p:nvSpPr>
          <p:cNvPr id="457763" name="Rectangle 35"/>
          <p:cNvSpPr>
            <a:spLocks noChangeArrowheads="1"/>
          </p:cNvSpPr>
          <p:nvPr/>
        </p:nvSpPr>
        <p:spPr bwMode="auto">
          <a:xfrm>
            <a:off x="2103436" y="3518619"/>
            <a:ext cx="6826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CYP2E1</a:t>
            </a:r>
            <a:endParaRPr lang="en-US" sz="1400"/>
          </a:p>
        </p:txBody>
      </p:sp>
      <p:sp>
        <p:nvSpPr>
          <p:cNvPr id="457764" name="Rectangle 36"/>
          <p:cNvSpPr>
            <a:spLocks noChangeArrowheads="1"/>
          </p:cNvSpPr>
          <p:nvPr/>
        </p:nvSpPr>
        <p:spPr bwMode="auto">
          <a:xfrm>
            <a:off x="2281236" y="3699594"/>
            <a:ext cx="2571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7%</a:t>
            </a:r>
            <a:endParaRPr lang="en-US" sz="1400"/>
          </a:p>
        </p:txBody>
      </p:sp>
      <p:sp>
        <p:nvSpPr>
          <p:cNvPr id="457765" name="Rectangle 37"/>
          <p:cNvSpPr>
            <a:spLocks noChangeArrowheads="1"/>
          </p:cNvSpPr>
          <p:nvPr/>
        </p:nvSpPr>
        <p:spPr bwMode="auto">
          <a:xfrm>
            <a:off x="1335086" y="4307606"/>
            <a:ext cx="593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CYP2C</a:t>
            </a:r>
            <a:endParaRPr lang="en-US" sz="1400"/>
          </a:p>
        </p:txBody>
      </p:sp>
      <p:sp>
        <p:nvSpPr>
          <p:cNvPr id="457766" name="Rectangle 38"/>
          <p:cNvSpPr>
            <a:spLocks noChangeArrowheads="1"/>
          </p:cNvSpPr>
          <p:nvPr/>
        </p:nvSpPr>
        <p:spPr bwMode="auto">
          <a:xfrm>
            <a:off x="1455736" y="4488581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17%</a:t>
            </a:r>
            <a:endParaRPr lang="en-US" sz="1400"/>
          </a:p>
        </p:txBody>
      </p:sp>
      <p:sp>
        <p:nvSpPr>
          <p:cNvPr id="457767" name="Rectangle 39"/>
          <p:cNvSpPr>
            <a:spLocks noChangeArrowheads="1"/>
          </p:cNvSpPr>
          <p:nvPr/>
        </p:nvSpPr>
        <p:spPr bwMode="auto">
          <a:xfrm>
            <a:off x="1228724" y="5069606"/>
            <a:ext cx="692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CYP1A2</a:t>
            </a:r>
            <a:endParaRPr lang="en-US" sz="1400"/>
          </a:p>
        </p:txBody>
      </p:sp>
      <p:sp>
        <p:nvSpPr>
          <p:cNvPr id="457768" name="Rectangle 40"/>
          <p:cNvSpPr>
            <a:spLocks noChangeArrowheads="1"/>
          </p:cNvSpPr>
          <p:nvPr/>
        </p:nvSpPr>
        <p:spPr bwMode="auto">
          <a:xfrm>
            <a:off x="1385886" y="5250581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12%</a:t>
            </a:r>
            <a:endParaRPr lang="en-US" sz="1400"/>
          </a:p>
        </p:txBody>
      </p:sp>
      <p:sp>
        <p:nvSpPr>
          <p:cNvPr id="457769" name="Rectangle 41"/>
          <p:cNvSpPr>
            <a:spLocks noChangeArrowheads="1"/>
          </p:cNvSpPr>
          <p:nvPr/>
        </p:nvSpPr>
        <p:spPr bwMode="auto">
          <a:xfrm>
            <a:off x="2068511" y="5631581"/>
            <a:ext cx="10668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CYP3A4</a:t>
            </a:r>
            <a:r>
              <a:rPr lang="sr-Cyrl-CS" sz="1400" b="1">
                <a:solidFill>
                  <a:srgbClr val="000000"/>
                </a:solidFill>
              </a:rPr>
              <a:t>/3А</a:t>
            </a:r>
            <a:r>
              <a:rPr lang="en-US" sz="1400" b="1">
                <a:solidFill>
                  <a:srgbClr val="000000"/>
                </a:solidFill>
              </a:rPr>
              <a:t>5</a:t>
            </a:r>
            <a:endParaRPr lang="en-US" sz="1400"/>
          </a:p>
        </p:txBody>
      </p:sp>
      <p:sp>
        <p:nvSpPr>
          <p:cNvPr id="457770" name="Rectangle 42"/>
          <p:cNvSpPr>
            <a:spLocks noChangeArrowheads="1"/>
          </p:cNvSpPr>
          <p:nvPr/>
        </p:nvSpPr>
        <p:spPr bwMode="auto">
          <a:xfrm>
            <a:off x="2290761" y="5810969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26%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8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>
            <a:normAutofit fontScale="90000"/>
          </a:bodyPr>
          <a:lstStyle/>
          <a:p>
            <a:r>
              <a:rPr lang="sr-Cyrl-CS" sz="4000" dirty="0"/>
              <a:t>Изоформе </a:t>
            </a:r>
            <a:r>
              <a:rPr lang="sr-Cyrl-CS" sz="4000" dirty="0" smtClean="0"/>
              <a:t>појединих цитохрома </a:t>
            </a:r>
            <a:r>
              <a:rPr lang="sr-Latn-CS" sz="4000" dirty="0"/>
              <a:t>П-450</a:t>
            </a:r>
            <a:r>
              <a:rPr lang="sr-Cyrl-CS" sz="4000" dirty="0"/>
              <a:t/>
            </a:r>
            <a:br>
              <a:rPr lang="sr-Cyrl-CS" sz="4000" dirty="0"/>
            </a:br>
            <a:r>
              <a:rPr lang="sr-Cyrl-CS" sz="4000" dirty="0"/>
              <a:t>и њихови </a:t>
            </a:r>
            <a:r>
              <a:rPr lang="sr-Cyrl-CS" sz="4000" dirty="0" smtClean="0"/>
              <a:t>најважнији супстрати</a:t>
            </a:r>
            <a:endParaRPr lang="en-US" sz="4000" dirty="0"/>
          </a:p>
        </p:txBody>
      </p:sp>
      <p:sp>
        <p:nvSpPr>
          <p:cNvPr id="48538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619628"/>
            <a:ext cx="1866900" cy="503237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1" dirty="0"/>
              <a:t>CYP1A</a:t>
            </a:r>
            <a:r>
              <a:rPr lang="sr-Cyrl-CS" sz="2400" b="1" dirty="0"/>
              <a:t>2</a:t>
            </a:r>
          </a:p>
        </p:txBody>
      </p:sp>
      <p:sp>
        <p:nvSpPr>
          <p:cNvPr id="485382" name="Rectangle 6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1835696" y="1614488"/>
            <a:ext cx="7128917" cy="4476750"/>
          </a:xfrm>
        </p:spPr>
        <p:txBody>
          <a:bodyPr>
            <a:noAutofit/>
          </a:bodyPr>
          <a:lstStyle/>
          <a:p>
            <a:pPr>
              <a:buFont typeface="Arial" charset="0"/>
              <a:buChar char="→"/>
            </a:pPr>
            <a:r>
              <a:rPr lang="sr-Cyrl-CS" altLang="ko-KR" sz="1800" dirty="0"/>
              <a:t>кофеин, теофилин, имипрамин, мапротилин, клозапин, оланзапин, тиоридазин, пропранолол, флутамид, лидокаин, мексилетин, пропафенон, тизанидин, золмитриптан, напроксен, ондансетрон, верапамил, варфарин...</a:t>
            </a:r>
            <a:r>
              <a:rPr lang="en-US" altLang="ko-KR" sz="1800" dirty="0">
                <a:ea typeface="굴림" charset="-127"/>
              </a:rPr>
              <a:t> </a:t>
            </a:r>
            <a:endParaRPr lang="sr-Cyrl-CS" sz="1800" dirty="0"/>
          </a:p>
          <a:p>
            <a:pPr>
              <a:buFont typeface="Arial" charset="0"/>
              <a:buChar char="→"/>
            </a:pPr>
            <a:r>
              <a:rPr lang="sr-Cyrl-CS" altLang="ko-KR" sz="1800" dirty="0"/>
              <a:t>халотан, валпроична киселина, дисулфирам, никотин</a:t>
            </a:r>
            <a:r>
              <a:rPr lang="sr-Cyrl-CS" altLang="ko-KR" sz="1800" dirty="0" smtClean="0"/>
              <a:t>...</a:t>
            </a:r>
          </a:p>
          <a:p>
            <a:pPr>
              <a:buFont typeface="Arial" charset="0"/>
              <a:buChar char="→"/>
            </a:pPr>
            <a:r>
              <a:rPr lang="en-US" sz="1800" dirty="0" err="1" smtClean="0"/>
              <a:t>варфарин</a:t>
            </a:r>
            <a:r>
              <a:rPr lang="en-US" sz="1800" dirty="0" smtClean="0"/>
              <a:t>, </a:t>
            </a:r>
            <a:r>
              <a:rPr lang="en-US" sz="1800" dirty="0" err="1" smtClean="0"/>
              <a:t>глимепирид</a:t>
            </a:r>
            <a:r>
              <a:rPr lang="en-US" sz="1800" dirty="0" smtClean="0"/>
              <a:t>, </a:t>
            </a:r>
            <a:r>
              <a:rPr lang="en-US" sz="1800" dirty="0" err="1" smtClean="0"/>
              <a:t>гликлазид</a:t>
            </a:r>
            <a:r>
              <a:rPr lang="en-US" sz="1800" dirty="0" smtClean="0"/>
              <a:t>, </a:t>
            </a:r>
            <a:r>
              <a:rPr lang="en-US" sz="1800" dirty="0" err="1" smtClean="0"/>
              <a:t>лосартан</a:t>
            </a:r>
            <a:r>
              <a:rPr lang="en-US" sz="1800" dirty="0" smtClean="0"/>
              <a:t>, </a:t>
            </a:r>
            <a:r>
              <a:rPr lang="en-US" sz="1800" dirty="0" err="1" smtClean="0"/>
              <a:t>диклофенак</a:t>
            </a:r>
            <a:r>
              <a:rPr lang="en-US" sz="1800" dirty="0" smtClean="0"/>
              <a:t>, </a:t>
            </a:r>
            <a:r>
              <a:rPr lang="en-US" sz="1800" dirty="0" err="1" smtClean="0"/>
              <a:t>ибупрофен</a:t>
            </a:r>
            <a:r>
              <a:rPr lang="en-US" sz="1800" dirty="0" smtClean="0"/>
              <a:t>, </a:t>
            </a:r>
            <a:r>
              <a:rPr lang="en-US" sz="1800" dirty="0" err="1" smtClean="0"/>
              <a:t>флувастатин</a:t>
            </a:r>
            <a:r>
              <a:rPr lang="sr-Cyrl-CS" sz="1800" dirty="0" smtClean="0"/>
              <a:t>, клопидогрел, омепразол, диазепам, хлорамфеникол, амитриптилин...</a:t>
            </a:r>
            <a:endParaRPr lang="sr-Cyrl-CS" altLang="ko-KR" sz="1800" dirty="0"/>
          </a:p>
          <a:p>
            <a:pPr>
              <a:buFont typeface="Arial" charset="0"/>
              <a:buChar char="→"/>
            </a:pPr>
            <a:r>
              <a:rPr lang="en-US" sz="1800" dirty="0" err="1"/>
              <a:t>амитриптилин</a:t>
            </a:r>
            <a:r>
              <a:rPr lang="en-US" sz="1800" dirty="0"/>
              <a:t>, </a:t>
            </a:r>
            <a:r>
              <a:rPr lang="en-US" sz="1800" dirty="0" err="1"/>
              <a:t>имипрамин</a:t>
            </a:r>
            <a:r>
              <a:rPr lang="en-US" sz="1800" dirty="0"/>
              <a:t>, </a:t>
            </a:r>
            <a:r>
              <a:rPr lang="en-US" sz="1800" dirty="0" err="1"/>
              <a:t>флуоксетин</a:t>
            </a:r>
            <a:r>
              <a:rPr lang="en-US" sz="1800" dirty="0"/>
              <a:t>,</a:t>
            </a:r>
            <a:r>
              <a:rPr lang="sr-Cyrl-CS" sz="1800" dirty="0"/>
              <a:t> </a:t>
            </a:r>
            <a:r>
              <a:rPr lang="en-US" sz="1800" dirty="0" err="1"/>
              <a:t>мапротилин</a:t>
            </a:r>
            <a:r>
              <a:rPr lang="en-US" sz="1800" dirty="0"/>
              <a:t>,</a:t>
            </a:r>
            <a:r>
              <a:rPr lang="sr-Cyrl-CS" sz="1800" dirty="0"/>
              <a:t> </a:t>
            </a:r>
            <a:r>
              <a:rPr lang="en-US" sz="1800" dirty="0" err="1"/>
              <a:t>венлафаксин</a:t>
            </a:r>
            <a:r>
              <a:rPr lang="en-US" sz="1800" dirty="0"/>
              <a:t>, </a:t>
            </a:r>
            <a:r>
              <a:rPr lang="en-US" sz="1800" dirty="0" err="1"/>
              <a:t>хлорпромазин</a:t>
            </a:r>
            <a:r>
              <a:rPr lang="en-US" sz="1800" dirty="0"/>
              <a:t>, </a:t>
            </a:r>
            <a:r>
              <a:rPr lang="en-US" sz="1800" dirty="0" err="1"/>
              <a:t>халоперидол</a:t>
            </a:r>
            <a:r>
              <a:rPr lang="en-US" sz="1800" dirty="0"/>
              <a:t>, </a:t>
            </a:r>
            <a:r>
              <a:rPr lang="en-US" sz="1800" dirty="0" err="1"/>
              <a:t>тиоридазин</a:t>
            </a:r>
            <a:r>
              <a:rPr lang="sr-Cyrl-CS" sz="1800" dirty="0"/>
              <a:t>,</a:t>
            </a:r>
            <a:r>
              <a:rPr lang="en-US" sz="1800" dirty="0"/>
              <a:t> </a:t>
            </a:r>
            <a:r>
              <a:rPr lang="en-US" sz="1800" dirty="0" err="1"/>
              <a:t>рисперидон</a:t>
            </a:r>
            <a:r>
              <a:rPr lang="en-US" sz="1800" dirty="0"/>
              <a:t>, </a:t>
            </a:r>
            <a:r>
              <a:rPr lang="en-US" sz="1800" dirty="0" err="1"/>
              <a:t>пропафенон</a:t>
            </a:r>
            <a:r>
              <a:rPr lang="en-US" sz="1800" dirty="0"/>
              <a:t>, </a:t>
            </a:r>
            <a:r>
              <a:rPr lang="en-US" sz="1800" dirty="0" err="1"/>
              <a:t>флекаинид</a:t>
            </a:r>
            <a:r>
              <a:rPr lang="sr-Cyrl-CS" sz="1800" dirty="0"/>
              <a:t>,</a:t>
            </a:r>
            <a:r>
              <a:rPr lang="en-US" sz="1800" dirty="0"/>
              <a:t> </a:t>
            </a:r>
            <a:r>
              <a:rPr lang="en-US" sz="1800" dirty="0" err="1"/>
              <a:t>мексилетин</a:t>
            </a:r>
            <a:r>
              <a:rPr lang="en-US" sz="1800" dirty="0"/>
              <a:t>, </a:t>
            </a:r>
            <a:r>
              <a:rPr lang="en-US" sz="1800" dirty="0" err="1"/>
              <a:t>карведилол</a:t>
            </a:r>
            <a:r>
              <a:rPr lang="en-US" sz="1800" dirty="0"/>
              <a:t>, </a:t>
            </a:r>
            <a:r>
              <a:rPr lang="en-US" sz="1800" dirty="0" err="1"/>
              <a:t>метопролол</a:t>
            </a:r>
            <a:r>
              <a:rPr lang="en-US" sz="1800" dirty="0"/>
              <a:t>, </a:t>
            </a:r>
            <a:r>
              <a:rPr lang="en-US" sz="1800" dirty="0" err="1"/>
              <a:t>пропранолол</a:t>
            </a:r>
            <a:r>
              <a:rPr lang="sr-Cyrl-CS" sz="1800" dirty="0"/>
              <a:t>,</a:t>
            </a:r>
            <a:r>
              <a:rPr lang="en-US" sz="1800" dirty="0"/>
              <a:t> </a:t>
            </a:r>
            <a:r>
              <a:rPr lang="en-US" sz="1800" dirty="0" err="1"/>
              <a:t>кодеин</a:t>
            </a:r>
            <a:r>
              <a:rPr lang="sr-Cyrl-CS" sz="1800" dirty="0"/>
              <a:t>,</a:t>
            </a:r>
            <a:r>
              <a:rPr lang="en-US" sz="1800" dirty="0"/>
              <a:t> </a:t>
            </a:r>
            <a:r>
              <a:rPr lang="en-US" sz="1800" dirty="0" err="1"/>
              <a:t>трамадол</a:t>
            </a:r>
            <a:r>
              <a:rPr lang="en-US" sz="1800" dirty="0"/>
              <a:t>, </a:t>
            </a:r>
            <a:r>
              <a:rPr lang="en-US" sz="1800" dirty="0" err="1"/>
              <a:t>ондансетрон</a:t>
            </a:r>
            <a:r>
              <a:rPr lang="sr-Cyrl-CS" sz="1800" dirty="0"/>
              <a:t>,</a:t>
            </a:r>
            <a:r>
              <a:rPr lang="en-US" sz="1800" dirty="0"/>
              <a:t> </a:t>
            </a:r>
            <a:r>
              <a:rPr lang="en-US" sz="1800" dirty="0" err="1"/>
              <a:t>метоклопрамид</a:t>
            </a:r>
            <a:r>
              <a:rPr lang="sr-Cyrl-CS" sz="1800" dirty="0"/>
              <a:t>...</a:t>
            </a:r>
          </a:p>
          <a:p>
            <a:pPr>
              <a:buFont typeface="Arial" charset="0"/>
              <a:buChar char="→"/>
            </a:pPr>
            <a:r>
              <a:rPr lang="en-US" sz="1800" dirty="0" err="1" smtClean="0"/>
              <a:t>циклоспорин</a:t>
            </a:r>
            <a:r>
              <a:rPr lang="en-US" sz="1800" dirty="0"/>
              <a:t>, </a:t>
            </a:r>
            <a:r>
              <a:rPr lang="en-US" sz="1800" dirty="0" err="1"/>
              <a:t>диазепам</a:t>
            </a:r>
            <a:r>
              <a:rPr lang="en-US" sz="1800" dirty="0"/>
              <a:t>, </a:t>
            </a:r>
            <a:r>
              <a:rPr lang="en-US" sz="1800" dirty="0" err="1"/>
              <a:t>мидазолам</a:t>
            </a:r>
            <a:r>
              <a:rPr lang="en-US" sz="1800" dirty="0"/>
              <a:t>, </a:t>
            </a:r>
            <a:r>
              <a:rPr lang="en-US" sz="1800" dirty="0" err="1"/>
              <a:t>еритромицин</a:t>
            </a:r>
            <a:r>
              <a:rPr lang="en-US" sz="1800" dirty="0"/>
              <a:t>, </a:t>
            </a:r>
            <a:r>
              <a:rPr lang="en-US" sz="1800" dirty="0" err="1"/>
              <a:t>нифедипин</a:t>
            </a:r>
            <a:r>
              <a:rPr lang="en-US" sz="1800" dirty="0"/>
              <a:t>, </a:t>
            </a:r>
            <a:r>
              <a:rPr lang="en-US" sz="1800" dirty="0" err="1"/>
              <a:t>имипрамин</a:t>
            </a:r>
            <a:r>
              <a:rPr lang="en-US" sz="1800" dirty="0"/>
              <a:t>, </a:t>
            </a:r>
            <a:r>
              <a:rPr lang="en-US" sz="1800" dirty="0" err="1"/>
              <a:t>лидокаин</a:t>
            </a:r>
            <a:r>
              <a:rPr lang="en-US" sz="1800" dirty="0"/>
              <a:t>, </a:t>
            </a:r>
            <a:r>
              <a:rPr lang="en-US" sz="1800" dirty="0" err="1"/>
              <a:t>ловастатин</a:t>
            </a:r>
            <a:r>
              <a:rPr lang="en-US" sz="1800" dirty="0"/>
              <a:t>, </a:t>
            </a:r>
            <a:r>
              <a:rPr lang="en-US" sz="1800" dirty="0" err="1"/>
              <a:t>омепразол</a:t>
            </a:r>
            <a:r>
              <a:rPr lang="en-US" sz="1800" dirty="0"/>
              <a:t>, </a:t>
            </a:r>
            <a:r>
              <a:rPr lang="en-US" sz="1800" dirty="0" err="1"/>
              <a:t>сулфаметоксазол</a:t>
            </a:r>
            <a:r>
              <a:rPr lang="en-US" sz="1800" dirty="0"/>
              <a:t>, </a:t>
            </a:r>
            <a:r>
              <a:rPr lang="en-US" sz="1800" dirty="0" err="1"/>
              <a:t>тамоксифен</a:t>
            </a:r>
            <a:r>
              <a:rPr lang="en-US" sz="1800" dirty="0"/>
              <a:t>, </a:t>
            </a:r>
            <a:r>
              <a:rPr lang="en-US" sz="1800" dirty="0" err="1"/>
              <a:t>варфарин</a:t>
            </a:r>
            <a:r>
              <a:rPr lang="en-US" sz="1800" dirty="0"/>
              <a:t>, </a:t>
            </a:r>
            <a:r>
              <a:rPr lang="en-US" sz="1800" dirty="0" err="1"/>
              <a:t>тестостерон</a:t>
            </a:r>
            <a:r>
              <a:rPr lang="en-US" sz="1800" dirty="0"/>
              <a:t>, </a:t>
            </a:r>
            <a:r>
              <a:rPr lang="en-US" sz="1800" dirty="0" err="1"/>
              <a:t>естроген</a:t>
            </a:r>
            <a:r>
              <a:rPr lang="en-US" sz="1800" dirty="0"/>
              <a:t> </a:t>
            </a:r>
            <a:r>
              <a:rPr lang="en-US" sz="1800" dirty="0" smtClean="0"/>
              <a:t>...</a:t>
            </a:r>
            <a:endParaRPr lang="sr-Cyrl-CS" sz="1800" dirty="0" smtClean="0"/>
          </a:p>
          <a:p>
            <a:pPr>
              <a:buFont typeface="Arial" charset="0"/>
              <a:buChar char="→"/>
            </a:pPr>
            <a:r>
              <a:rPr lang="sr-Cyrl-CS" sz="1800" dirty="0" smtClean="0"/>
              <a:t>етанол, парацетамол, енфлуран, изофлуран, севофлуран, халотан</a:t>
            </a:r>
            <a:endParaRPr lang="en-US" sz="1800" dirty="0"/>
          </a:p>
        </p:txBody>
      </p:sp>
      <p:sp>
        <p:nvSpPr>
          <p:cNvPr id="485383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32879" y="2709739"/>
            <a:ext cx="18669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>
                <a:latin typeface="+mn-lt"/>
              </a:rPr>
              <a:t>CYP</a:t>
            </a:r>
            <a:r>
              <a:rPr kumimoji="1" lang="sr-Cyrl-CS" b="1" dirty="0">
                <a:latin typeface="+mn-lt"/>
              </a:rPr>
              <a:t>2</a:t>
            </a:r>
            <a:r>
              <a:rPr kumimoji="1" lang="en-US" b="1" dirty="0">
                <a:latin typeface="+mn-lt"/>
              </a:rPr>
              <a:t>A</a:t>
            </a:r>
            <a:r>
              <a:rPr kumimoji="1" lang="sr-Cyrl-CS" b="1" dirty="0">
                <a:latin typeface="+mn-lt"/>
              </a:rPr>
              <a:t>6</a:t>
            </a:r>
          </a:p>
        </p:txBody>
      </p:sp>
      <p:sp>
        <p:nvSpPr>
          <p:cNvPr id="485384" name="Rectangle 8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37237" y="3933056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>
                <a:latin typeface="+mn-lt"/>
              </a:rPr>
              <a:t>CYP</a:t>
            </a:r>
            <a:r>
              <a:rPr kumimoji="1" lang="sr-Cyrl-CS" b="1" dirty="0">
                <a:latin typeface="+mn-lt"/>
              </a:rPr>
              <a:t>2</a:t>
            </a:r>
            <a:r>
              <a:rPr kumimoji="1" lang="en-US" b="1" dirty="0">
                <a:latin typeface="+mn-lt"/>
              </a:rPr>
              <a:t>D</a:t>
            </a:r>
            <a:r>
              <a:rPr kumimoji="1" lang="sr-Cyrl-CS" b="1" dirty="0">
                <a:latin typeface="+mn-lt"/>
              </a:rPr>
              <a:t>6</a:t>
            </a:r>
          </a:p>
        </p:txBody>
      </p:sp>
      <p:sp>
        <p:nvSpPr>
          <p:cNvPr id="485385" name="Rectangle 9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39389" y="3128908"/>
            <a:ext cx="18669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 smtClean="0">
                <a:latin typeface="+mn-lt"/>
              </a:rPr>
              <a:t>CYP2C</a:t>
            </a:r>
            <a:endParaRPr kumimoji="1" lang="sr-Cyrl-CS" b="1" dirty="0">
              <a:latin typeface="+mn-lt"/>
            </a:endParaRPr>
          </a:p>
        </p:txBody>
      </p:sp>
      <p:sp>
        <p:nvSpPr>
          <p:cNvPr id="485386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36268" y="5374034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>
                <a:latin typeface="+mn-lt"/>
              </a:rPr>
              <a:t>3</a:t>
            </a:r>
            <a:r>
              <a:rPr kumimoji="1" lang="en-US" altLang="ko-KR" b="1" dirty="0" smtClean="0">
                <a:latin typeface="+mn-lt"/>
                <a:ea typeface="굴림" charset="-127"/>
              </a:rPr>
              <a:t>A</a:t>
            </a:r>
            <a:endParaRPr kumimoji="1" lang="sr-Cyrl-CS" dirty="0">
              <a:latin typeface="+mn-lt"/>
            </a:endParaRPr>
          </a:p>
        </p:txBody>
      </p:sp>
      <p:sp>
        <p:nvSpPr>
          <p:cNvPr id="9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27032" y="6238130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 smtClean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 smtClean="0">
                <a:latin typeface="+mn-lt"/>
              </a:rPr>
              <a:t>2Е1</a:t>
            </a:r>
            <a:endParaRPr kumimoji="1" lang="sr-Cyrl-C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Кинетика метаболизма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Концентрација ензима у организму на датом месту је константна - оно што се мења је концентрација лека који треба да се метаболише:</a:t>
            </a:r>
          </a:p>
          <a:p>
            <a:pPr lvl="1"/>
            <a:r>
              <a:rPr lang="sr-Cyrl-RS" dirty="0" smtClean="0"/>
              <a:t>када је коцентрација лека мала у односу на концентрацију ензима, метаболизам се одвија по кинетици првог реда – брзина је пропорционална количини лека</a:t>
            </a:r>
          </a:p>
          <a:p>
            <a:pPr lvl="1"/>
            <a:r>
              <a:rPr lang="sr-Cyrl-RS" dirty="0" smtClean="0"/>
              <a:t>када је концентрација лека велика, врло брзо долази до засићења молекула ензима, реакција се одвија по кинетици нултог реда – брзина метаболизма се одвија по максималној могућој брзини </a:t>
            </a:r>
            <a:r>
              <a:rPr lang="en-US" dirty="0" smtClean="0"/>
              <a:t>V</a:t>
            </a:r>
            <a:r>
              <a:rPr lang="en-US" baseline="-25000" dirty="0" smtClean="0"/>
              <a:t>max</a:t>
            </a:r>
            <a:r>
              <a:rPr lang="en-US" dirty="0" smtClean="0"/>
              <a:t> </a:t>
            </a:r>
            <a:r>
              <a:rPr lang="sr-Cyrl-RS" dirty="0" smtClean="0"/>
              <a:t>коју одређује количина ензима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Кинетика метаболизма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Концентрација ензима у организму на датом месту је константна - оно што се мења је концентрација лека који треба да се метаболише:</a:t>
            </a:r>
          </a:p>
          <a:p>
            <a:pPr lvl="1"/>
            <a:r>
              <a:rPr lang="sr-Cyrl-RS" dirty="0" smtClean="0"/>
              <a:t>концентрација лека при којој је брзина метаболизма једнака половини </a:t>
            </a:r>
            <a:r>
              <a:rPr lang="en-US" dirty="0" smtClean="0"/>
              <a:t>V</a:t>
            </a:r>
            <a:r>
              <a:rPr lang="en-US" baseline="-25000" dirty="0" smtClean="0"/>
              <a:t>max</a:t>
            </a:r>
            <a:r>
              <a:rPr lang="sr-Cyrl-RS" dirty="0" smtClean="0"/>
              <a:t> је </a:t>
            </a:r>
            <a:r>
              <a:rPr lang="en-US" dirty="0" smtClean="0"/>
              <a:t>K</a:t>
            </a:r>
            <a:r>
              <a:rPr lang="en-US" baseline="-25000" dirty="0" smtClean="0"/>
              <a:t>M 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dirty="0" err="1" smtClean="0"/>
              <a:t>Mihaelis-Menten</a:t>
            </a:r>
            <a:r>
              <a:rPr lang="sr-Cyrl-RS" dirty="0" smtClean="0"/>
              <a:t> константа)</a:t>
            </a:r>
          </a:p>
          <a:p>
            <a:pPr lvl="1"/>
            <a:r>
              <a:rPr lang="sr-Cyrl-RS" dirty="0" smtClean="0"/>
              <a:t>брзина метаболизма при стандардном дозирању код највећег броја лекова зависи од концентрације лека</a:t>
            </a:r>
            <a:r>
              <a:rPr lang="en-US" dirty="0" smtClean="0"/>
              <a:t> C</a:t>
            </a:r>
            <a:r>
              <a:rPr lang="sr-Cyrl-RS" dirty="0" smtClean="0"/>
              <a:t>:</a:t>
            </a:r>
          </a:p>
          <a:p>
            <a:pPr lvl="1"/>
            <a:endParaRPr lang="sr-Cyrl-RS" dirty="0" smtClean="0"/>
          </a:p>
          <a:p>
            <a:pPr lvl="1" algn="ctr">
              <a:buNone/>
            </a:pPr>
            <a:r>
              <a:rPr lang="en-US" sz="2600" dirty="0" smtClean="0"/>
              <a:t>V = 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x C / (C + K</a:t>
            </a:r>
            <a:r>
              <a:rPr lang="en-US" sz="2600" baseline="-25000" dirty="0" smtClean="0"/>
              <a:t>M</a:t>
            </a:r>
            <a:r>
              <a:rPr lang="en-US" sz="2600" dirty="0" smtClean="0"/>
              <a:t>)</a:t>
            </a:r>
            <a:r>
              <a:rPr lang="sr-Cyrl-RS" sz="2600" dirty="0" smtClean="0"/>
              <a:t>        </a:t>
            </a:r>
            <a:r>
              <a:rPr lang="sr-Cyrl-RS" dirty="0" smtClean="0"/>
              <a:t>- </a:t>
            </a:r>
            <a:r>
              <a:rPr lang="en-US" dirty="0" err="1" smtClean="0"/>
              <a:t>Michaelis–Menten</a:t>
            </a:r>
            <a:r>
              <a:rPr lang="en-US" dirty="0" smtClean="0"/>
              <a:t> </a:t>
            </a:r>
            <a:r>
              <a:rPr lang="sr-Cyrl-RS" dirty="0" smtClean="0"/>
              <a:t>једначина</a:t>
            </a:r>
            <a:endParaRPr lang="en-US" dirty="0" smtClean="0"/>
          </a:p>
          <a:p>
            <a:pPr lvl="1"/>
            <a:endParaRPr lang="sr-Cyrl-RS" dirty="0" smtClean="0"/>
          </a:p>
          <a:p>
            <a:pPr lvl="2"/>
            <a:r>
              <a:rPr lang="sr-Cyrl-RS" dirty="0" smtClean="0"/>
              <a:t>за лекове чија је </a:t>
            </a:r>
            <a:r>
              <a:rPr lang="en-US" dirty="0" smtClean="0"/>
              <a:t>K</a:t>
            </a:r>
            <a:r>
              <a:rPr lang="en-US" baseline="-25000" dirty="0" smtClean="0"/>
              <a:t>M </a:t>
            </a:r>
            <a:r>
              <a:rPr lang="sr-Cyrl-RS" baseline="-25000" dirty="0" smtClean="0"/>
              <a:t> </a:t>
            </a:r>
            <a:r>
              <a:rPr lang="sr-Cyrl-RS" dirty="0" smtClean="0"/>
              <a:t>велика, засићење метаболишућих ензима наступиће тек при великим концентрацијама лека</a:t>
            </a:r>
          </a:p>
          <a:p>
            <a:pPr lvl="2"/>
            <a:r>
              <a:rPr lang="sr-Cyrl-RS" dirty="0" smtClean="0"/>
              <a:t>највећи број лекова се примењује у концентрацијама које су много мање него његова </a:t>
            </a:r>
            <a:r>
              <a:rPr lang="en-US" dirty="0" smtClean="0"/>
              <a:t>K</a:t>
            </a:r>
            <a:r>
              <a:rPr lang="en-US" baseline="-25000" dirty="0" smtClean="0"/>
              <a:t>M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477790" y="4005064"/>
            <a:ext cx="3096344" cy="720080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Кинетика метаболизма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600" dirty="0" smtClean="0"/>
              <a:t>V = 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x C / (C + K</a:t>
            </a:r>
            <a:r>
              <a:rPr lang="en-US" sz="2600" baseline="-25000" dirty="0" smtClean="0"/>
              <a:t>M</a:t>
            </a:r>
            <a:r>
              <a:rPr lang="en-US" sz="2600" dirty="0" smtClean="0"/>
              <a:t>)</a:t>
            </a:r>
            <a:r>
              <a:rPr lang="sr-Cyrl-RS" sz="2600" dirty="0" smtClean="0"/>
              <a:t>        </a:t>
            </a:r>
            <a:r>
              <a:rPr lang="sr-Cyrl-RS" dirty="0" smtClean="0"/>
              <a:t>- </a:t>
            </a:r>
            <a:r>
              <a:rPr lang="en-US" dirty="0" err="1" smtClean="0"/>
              <a:t>Michaelis–Menten</a:t>
            </a:r>
            <a:r>
              <a:rPr lang="en-US" dirty="0" smtClean="0"/>
              <a:t> </a:t>
            </a:r>
            <a:r>
              <a:rPr lang="sr-Cyrl-RS" dirty="0" smtClean="0"/>
              <a:t>једначина</a:t>
            </a:r>
            <a:endParaRPr lang="en-US" dirty="0" smtClean="0"/>
          </a:p>
          <a:p>
            <a:pPr lvl="1"/>
            <a:endParaRPr lang="sr-Cyrl-R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rot="16200000">
            <a:off x="-1097036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CS" sz="2000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</a:rPr>
              <a:t>Брзина метаболизма</a:t>
            </a:r>
            <a:endParaRPr kumimoji="0" lang="en-US" sz="2000" dirty="0">
              <a:solidFill>
                <a:schemeClr val="accent5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лека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973263" y="2349264"/>
            <a:ext cx="0" cy="3456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chemeClr val="accent4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1979613" y="3119196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1062038" y="2888109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V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2555776" y="5837202"/>
            <a:ext cx="5760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K</a:t>
            </a:r>
            <a:r>
              <a:rPr lang="en-US" sz="2000" b="1" baseline="-25000" dirty="0" smtClean="0">
                <a:latin typeface="+mj-lt"/>
              </a:rPr>
              <a:t>M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8" name="Arc 27"/>
          <p:cNvSpPr/>
          <p:nvPr/>
        </p:nvSpPr>
        <p:spPr bwMode="auto">
          <a:xfrm flipH="1">
            <a:off x="1979712" y="3429000"/>
            <a:ext cx="9865096" cy="4680520"/>
          </a:xfrm>
          <a:prstGeom prst="arc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1979712" y="4437112"/>
            <a:ext cx="864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2815344" y="4437112"/>
            <a:ext cx="0" cy="1404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2743336" y="4393568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1043608" y="4184253"/>
            <a:ext cx="86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½ V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2746042" y="5779506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1907704" y="4398475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Кинетика метаболизма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08512"/>
          </a:xfrm>
        </p:spPr>
        <p:txBody>
          <a:bodyPr>
            <a:normAutofit/>
          </a:bodyPr>
          <a:lstStyle/>
          <a:p>
            <a:pPr lvl="1" indent="-742950">
              <a:buNone/>
            </a:pPr>
            <a:r>
              <a:rPr lang="en-US" sz="2600" dirty="0" smtClean="0"/>
              <a:t>1 / V = 1 / 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+ K</a:t>
            </a:r>
            <a:r>
              <a:rPr lang="en-US" sz="2600" baseline="-25000" dirty="0" smtClean="0"/>
              <a:t>M</a:t>
            </a:r>
            <a:r>
              <a:rPr lang="en-US" sz="2600" dirty="0" smtClean="0"/>
              <a:t> / 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x 1 / C</a:t>
            </a:r>
            <a:r>
              <a:rPr lang="sr-Cyrl-RS" sz="2600" dirty="0" smtClean="0"/>
              <a:t>  </a:t>
            </a:r>
            <a:r>
              <a:rPr lang="sr-Cyrl-RS" dirty="0" smtClean="0"/>
              <a:t>- </a:t>
            </a:r>
            <a:r>
              <a:rPr lang="en-US" dirty="0" err="1" smtClean="0"/>
              <a:t>Lineweaver</a:t>
            </a:r>
            <a:r>
              <a:rPr lang="en-US" dirty="0" smtClean="0"/>
              <a:t>-Burk </a:t>
            </a:r>
            <a:r>
              <a:rPr lang="sr-Cyrl-RS" dirty="0" smtClean="0"/>
              <a:t>једначина</a:t>
            </a:r>
            <a:r>
              <a:rPr lang="en-US" dirty="0" smtClean="0"/>
              <a:t>*</a:t>
            </a:r>
          </a:p>
          <a:p>
            <a:pPr lvl="1"/>
            <a:endParaRPr lang="sr-Cyrl-RS" dirty="0" smtClean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33081" y="3347078"/>
            <a:ext cx="0" cy="298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069581" y="57999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069581" y="52554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4069581" y="47093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069581" y="41743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4069581" y="36282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1692432" y="6346056"/>
            <a:ext cx="676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V="1">
            <a:off x="52490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636510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74715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471601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3059832" y="3356992"/>
            <a:ext cx="86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1/V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7740352" y="6453336"/>
            <a:ext cx="5760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1/C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2980211" y="4869160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1/</a:t>
            </a:r>
            <a:r>
              <a:rPr lang="en-US" sz="2000" b="1" dirty="0" smtClean="0">
                <a:latin typeface="+mj-lt"/>
              </a:rPr>
              <a:t>V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V="1">
            <a:off x="5796136" y="6257804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 flipV="1">
            <a:off x="6896748" y="6275949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99592" y="2276872"/>
            <a:ext cx="824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* </a:t>
            </a:r>
            <a:r>
              <a:rPr lang="sr-Cyrl-RS" sz="2000" dirty="0" smtClean="0">
                <a:latin typeface="+mn-lt"/>
              </a:rPr>
              <a:t>реципрочни облик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Michaelis–Menten</a:t>
            </a:r>
            <a:r>
              <a:rPr lang="en-US" sz="2000" dirty="0" smtClean="0">
                <a:latin typeface="+mn-lt"/>
              </a:rPr>
              <a:t> </a:t>
            </a:r>
            <a:r>
              <a:rPr lang="sr-Cyrl-RS" sz="2000" dirty="0" smtClean="0">
                <a:latin typeface="+mn-lt"/>
              </a:rPr>
              <a:t>једначине, омогућава процену </a:t>
            </a:r>
            <a:r>
              <a:rPr lang="en-US" sz="2000" dirty="0" smtClean="0">
                <a:latin typeface="+mn-lt"/>
              </a:rPr>
              <a:t>V</a:t>
            </a:r>
            <a:r>
              <a:rPr lang="en-US" sz="2000" baseline="-25000" dirty="0" smtClean="0">
                <a:latin typeface="+mn-lt"/>
              </a:rPr>
              <a:t>max</a:t>
            </a:r>
            <a:r>
              <a:rPr lang="sr-Cyrl-RS" sz="2000" baseline="-25000" dirty="0" smtClean="0">
                <a:latin typeface="+mn-lt"/>
              </a:rPr>
              <a:t> </a:t>
            </a:r>
            <a:r>
              <a:rPr lang="sr-Cyrl-RS" sz="2000" dirty="0" smtClean="0">
                <a:latin typeface="+mn-lt"/>
              </a:rPr>
              <a:t>и</a:t>
            </a:r>
            <a:r>
              <a:rPr lang="sr-Cyrl-RS" sz="2000" baseline="-25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K</a:t>
            </a:r>
            <a:r>
              <a:rPr lang="en-US" sz="2000" baseline="-25000" dirty="0" smtClean="0">
                <a:latin typeface="+mn-lt"/>
              </a:rPr>
              <a:t>M</a:t>
            </a:r>
            <a:r>
              <a:rPr lang="en-US" sz="2000" dirty="0" smtClean="0">
                <a:latin typeface="+mn-lt"/>
              </a:rPr>
              <a:t> </a:t>
            </a:r>
            <a:r>
              <a:rPr lang="sr-Cyrl-RS" sz="2000" dirty="0" smtClean="0">
                <a:latin typeface="+mn-lt"/>
              </a:rPr>
              <a:t>на основу графикона</a:t>
            </a:r>
            <a:endParaRPr lang="en-US" sz="2000" dirty="0">
              <a:latin typeface="+mn-lt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 flipV="1">
            <a:off x="2066946" y="3284984"/>
            <a:ext cx="5976664" cy="302433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1403648" y="6419253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-1/К</a:t>
            </a:r>
            <a:r>
              <a:rPr lang="sr-Cyrl-RS" sz="2000" b="1" baseline="-25000" dirty="0" smtClean="0">
                <a:latin typeface="+mj-lt"/>
              </a:rPr>
              <a:t>М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4055065" y="5190563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1992591" y="6263070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91181" y="1556792"/>
            <a:ext cx="4536504" cy="648072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Биотрансформација</a:t>
            </a:r>
            <a:endParaRPr lang="en-US" dirty="0"/>
          </a:p>
        </p:txBody>
      </p:sp>
      <p:sp>
        <p:nvSpPr>
          <p:cNvPr id="442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 smtClean="0"/>
              <a:t>Дефиниција:</a:t>
            </a:r>
          </a:p>
          <a:p>
            <a:pPr>
              <a:buNone/>
            </a:pPr>
            <a:r>
              <a:rPr lang="sr-Cyrl-CS" dirty="0" smtClean="0"/>
              <a:t>	</a:t>
            </a:r>
            <a:r>
              <a:rPr lang="sr-Cyrl-CS" b="1" dirty="0" smtClean="0">
                <a:solidFill>
                  <a:schemeClr val="accent5">
                    <a:lumMod val="50000"/>
                  </a:schemeClr>
                </a:solidFill>
              </a:rPr>
              <a:t>Биотрансформација </a:t>
            </a:r>
            <a:r>
              <a:rPr lang="sr-Cyrl-CS" b="1" dirty="0">
                <a:solidFill>
                  <a:schemeClr val="accent5">
                    <a:lumMod val="50000"/>
                  </a:schemeClr>
                </a:solidFill>
              </a:rPr>
              <a:t>(метаболизам) је процес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ензимске конверзије лека у његов метаболит.</a:t>
            </a:r>
          </a:p>
          <a:p>
            <a:pPr lvl="1"/>
            <a:r>
              <a:rPr lang="sr-Cyrl-RS" dirty="0" smtClean="0"/>
              <a:t>Један је од начина уклањања лека из организма - након биотрансформације лек не постоји у организму у својој оригиналној форми</a:t>
            </a:r>
          </a:p>
          <a:p>
            <a:pPr lvl="2"/>
            <a:r>
              <a:rPr lang="sr-Cyrl-RS" dirty="0" smtClean="0"/>
              <a:t>поред </a:t>
            </a:r>
            <a:r>
              <a:rPr lang="en-US" i="1" dirty="0" smtClean="0"/>
              <a:t>Hofmann</a:t>
            </a:r>
            <a:r>
              <a:rPr lang="en-US" dirty="0" smtClean="0"/>
              <a:t> </a:t>
            </a:r>
            <a:r>
              <a:rPr lang="sr-Cyrl-RS" dirty="0" smtClean="0"/>
              <a:t>елиминације (врста хемијске деградације, пример цисатракуријум) и екскреције </a:t>
            </a:r>
            <a:r>
              <a:rPr lang="en-US" dirty="0" smtClean="0"/>
              <a:t>(</a:t>
            </a:r>
            <a:r>
              <a:rPr lang="sr-Cyrl-RS" dirty="0" smtClean="0"/>
              <a:t>излучивања) неизмењеног лека (претежно путем бубрега; лекови који су хидрофилни,  високо поларни, нпр аминогликозиди, метотрексат, неостигмин)</a:t>
            </a:r>
          </a:p>
          <a:p>
            <a:pPr lvl="1"/>
            <a:r>
              <a:rPr lang="sr-Cyrl-RS" dirty="0" smtClean="0"/>
              <a:t>Обезбеђује лакшу екскрецију тј. излучивање</a:t>
            </a:r>
          </a:p>
          <a:p>
            <a:pPr lvl="2"/>
            <a:r>
              <a:rPr lang="sr-Cyrl-RS" dirty="0" smtClean="0"/>
              <a:t>липофилне молекуле, који се реапсорбују при покушају елиминације, преводи у хидрофилну форму која се може елиминисати 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Фактори који утичу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sr-Cyrl-RS" sz="4000" dirty="0" smtClean="0"/>
              <a:t>на биотрансформацију лекова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Фактори који се односе на лек</a:t>
            </a:r>
          </a:p>
          <a:p>
            <a:pPr marL="857250" lvl="1" indent="-457200"/>
            <a:r>
              <a:rPr lang="sr-Cyrl-RS" dirty="0" smtClean="0"/>
              <a:t>доза (кинетика првог и нултог реда)</a:t>
            </a:r>
          </a:p>
          <a:p>
            <a:pPr marL="857250" lvl="1" indent="-457200"/>
            <a:r>
              <a:rPr lang="sr-Cyrl-RS" dirty="0" smtClean="0"/>
              <a:t>начин примене (метаболизам првог пролаза)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Фактори који се односе на организам</a:t>
            </a:r>
          </a:p>
          <a:p>
            <a:pPr marL="857250" lvl="1" indent="-457200"/>
            <a:r>
              <a:rPr lang="sr-Cyrl-RS" dirty="0" smtClean="0"/>
              <a:t>унутрашња активност ензима</a:t>
            </a:r>
          </a:p>
          <a:p>
            <a:pPr marL="1257300" lvl="2" indent="-457200"/>
            <a:r>
              <a:rPr lang="sr-Cyrl-RS" dirty="0" smtClean="0"/>
              <a:t>генетски детерминисана </a:t>
            </a:r>
          </a:p>
          <a:p>
            <a:pPr marL="1257300" lvl="2" indent="-457200"/>
            <a:r>
              <a:rPr lang="sr-Cyrl-RS" dirty="0" smtClean="0"/>
              <a:t>под утицајем етницитета, пола и старости</a:t>
            </a:r>
          </a:p>
          <a:p>
            <a:pPr marL="1257300" lvl="2" indent="-457200"/>
            <a:r>
              <a:rPr lang="sr-Cyrl-RS" dirty="0" smtClean="0"/>
              <a:t>под утицајем фактора средине (загађење средине, пушење, кафа)</a:t>
            </a:r>
          </a:p>
          <a:p>
            <a:pPr marL="857250" lvl="1" indent="-457200"/>
            <a:r>
              <a:rPr lang="sr-Cyrl-RS" dirty="0" smtClean="0"/>
              <a:t>пропратна обољења</a:t>
            </a:r>
          </a:p>
          <a:p>
            <a:pPr marL="1257300" lvl="2" indent="-457200"/>
            <a:r>
              <a:rPr lang="sr-Cyrl-RS" dirty="0" smtClean="0"/>
              <a:t>обољења јетре, нарочито цироза, холестатска жутица и карцином јетре</a:t>
            </a:r>
          </a:p>
          <a:p>
            <a:pPr marL="1257300" lvl="2" indent="-457200"/>
            <a:r>
              <a:rPr lang="sr-Cyrl-RS" dirty="0" smtClean="0"/>
              <a:t>остала обољења, нарочито шећерна болест, поремећај штитне жлезде и хипофизе, инфекције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Фактори који утичу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sr-Cyrl-RS" sz="4000" dirty="0" smtClean="0"/>
              <a:t>на биотрансформацију лекова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sr-Cyrl-CS" dirty="0" smtClean="0"/>
              <a:t>Присуство других лекова или супстанци (интеракције)</a:t>
            </a:r>
          </a:p>
          <a:p>
            <a:pPr marL="857250" lvl="1" indent="-457200"/>
            <a:r>
              <a:rPr lang="sr-Cyrl-CS" dirty="0" smtClean="0"/>
              <a:t>индукција ензима </a:t>
            </a:r>
          </a:p>
          <a:p>
            <a:pPr marL="1257300" lvl="2" indent="-457200"/>
            <a:r>
              <a:rPr lang="sr-Cyrl-CS" dirty="0" smtClean="0"/>
              <a:t>повећање количине и активности метаболишућих ензима у присуству супстанци означених као индуктори</a:t>
            </a:r>
            <a:endParaRPr lang="en-US" dirty="0" smtClean="0"/>
          </a:p>
          <a:p>
            <a:pPr marL="857250" lvl="1" indent="-457200"/>
            <a:r>
              <a:rPr lang="sr-Cyrl-CS" dirty="0" smtClean="0"/>
              <a:t>инхибиција</a:t>
            </a:r>
            <a:r>
              <a:rPr lang="en-US" dirty="0" smtClean="0"/>
              <a:t> </a:t>
            </a:r>
            <a:r>
              <a:rPr lang="sr-Cyrl-RS" dirty="0" smtClean="0"/>
              <a:t>ензима </a:t>
            </a:r>
          </a:p>
          <a:p>
            <a:pPr marL="1257300" lvl="2" indent="-457200"/>
            <a:r>
              <a:rPr lang="sr-Cyrl-RS" dirty="0" smtClean="0"/>
              <a:t>смањење активности </a:t>
            </a:r>
            <a:r>
              <a:rPr lang="sr-Cyrl-CS" dirty="0" smtClean="0"/>
              <a:t>метаболишућих ензима у присуству супстанци означених као инхибитори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04800"/>
            <a:ext cx="8424936" cy="1143000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sr-Cyrl-CS" sz="3600" dirty="0" smtClean="0"/>
              <a:t>Интеракције на нивоу биотрансформације</a:t>
            </a:r>
            <a:br>
              <a:rPr lang="sr-Cyrl-CS" sz="3600" dirty="0" smtClean="0"/>
            </a:br>
            <a:r>
              <a:rPr lang="sr-Cyrl-CS" sz="3600" dirty="0" smtClean="0"/>
              <a:t>- индукција и инхибиција -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773238"/>
            <a:ext cx="8059737" cy="4476750"/>
          </a:xfrm>
        </p:spPr>
        <p:txBody>
          <a:bodyPr/>
          <a:lstStyle/>
          <a:p>
            <a:pPr eaLnBrk="1" hangingPunct="1"/>
            <a:r>
              <a:rPr lang="sr-Cyrl-CS" dirty="0" smtClean="0"/>
              <a:t>Ензими цитохром </a:t>
            </a:r>
            <a:r>
              <a:rPr lang="sr-Latn-CS" dirty="0" smtClean="0"/>
              <a:t>П-450</a:t>
            </a:r>
            <a:r>
              <a:rPr lang="sr-Cyrl-CS" dirty="0" smtClean="0"/>
              <a:t> система најподложнији индукцији/инхибицији</a:t>
            </a:r>
          </a:p>
          <a:p>
            <a:pPr eaLnBrk="1" hangingPunct="1"/>
            <a:r>
              <a:rPr lang="sr-Cyrl-CS" dirty="0" smtClean="0"/>
              <a:t>Најчешћи инхибитори: </a:t>
            </a:r>
          </a:p>
          <a:p>
            <a:pPr lvl="1" eaLnBrk="1" hangingPunct="1"/>
            <a:r>
              <a:rPr lang="sr-Cyrl-CS" dirty="0" smtClean="0"/>
              <a:t>циметидин, еритромицин, кетоконазол, итраконазол, флуоксетин, пароксетин, сок од грејпфрута</a:t>
            </a:r>
          </a:p>
          <a:p>
            <a:pPr eaLnBrk="1" hangingPunct="1"/>
            <a:r>
              <a:rPr lang="sr-Cyrl-CS" dirty="0" smtClean="0"/>
              <a:t>Најчешћи индуктори: </a:t>
            </a:r>
          </a:p>
          <a:p>
            <a:pPr lvl="1" eaLnBrk="1" hangingPunct="1"/>
            <a:r>
              <a:rPr lang="sr-Cyrl-CS" dirty="0" smtClean="0"/>
              <a:t>рифампицин, карбамазепин, фенитоин, фенобарбитал, ефавиренз, кантарион</a:t>
            </a:r>
          </a:p>
          <a:p>
            <a:pPr eaLnBrk="1" hangingPunct="1"/>
            <a:endParaRPr lang="sr-Cyrl-CS" u="sng" dirty="0" smtClean="0">
              <a:solidFill>
                <a:srgbClr val="990033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773238"/>
            <a:ext cx="8059737" cy="4476750"/>
          </a:xfrm>
        </p:spPr>
        <p:txBody>
          <a:bodyPr/>
          <a:lstStyle/>
          <a:p>
            <a:pPr eaLnBrk="1" hangingPunct="1"/>
            <a:r>
              <a:rPr lang="sr-Cyrl-CS" dirty="0" smtClean="0"/>
              <a:t>Последице интеракција:</a:t>
            </a:r>
          </a:p>
          <a:p>
            <a:pPr lvl="1" eaLnBrk="1" hangingPunct="1"/>
            <a:r>
              <a:rPr lang="en-US" sz="2400" dirty="0" smtClean="0"/>
              <a:t>CYP</a:t>
            </a:r>
            <a:r>
              <a:rPr lang="sr-Cyrl-CS" sz="2400" dirty="0" smtClean="0"/>
              <a:t> супстрат + </a:t>
            </a:r>
            <a:r>
              <a:rPr lang="en-US" sz="2400" dirty="0" smtClean="0"/>
              <a:t>CYP</a:t>
            </a:r>
            <a:r>
              <a:rPr lang="sr-Cyrl-CS" sz="2400" dirty="0" smtClean="0"/>
              <a:t> индуктор </a:t>
            </a:r>
            <a:r>
              <a:rPr lang="en-US" sz="2400" dirty="0" smtClean="0">
                <a:cs typeface="Arial" pitchFamily="34" charset="0"/>
              </a:rPr>
              <a:t>=</a:t>
            </a:r>
            <a:r>
              <a:rPr lang="sr-Cyrl-CS" sz="2400" dirty="0" smtClean="0">
                <a:cs typeface="Arial" pitchFamily="34" charset="0"/>
              </a:rPr>
              <a:t> </a:t>
            </a:r>
          </a:p>
          <a:p>
            <a:pPr lvl="1">
              <a:buNone/>
            </a:pPr>
            <a:r>
              <a:rPr lang="sr-Cyrl-CS" sz="2400" dirty="0" smtClean="0">
                <a:cs typeface="Arial" pitchFamily="34" charset="0"/>
              </a:rPr>
              <a:t>		 </a:t>
            </a:r>
            <a:r>
              <a:rPr lang="en-US" sz="2400" dirty="0" smtClean="0">
                <a:cs typeface="Arial" pitchFamily="34" charset="0"/>
              </a:rPr>
              <a:t>=</a:t>
            </a:r>
            <a:r>
              <a:rPr lang="sr-Cyrl-CS" sz="2400" dirty="0" smtClean="0">
                <a:cs typeface="Arial" pitchFamily="34" charset="0"/>
              </a:rPr>
              <a:t> ↓ конц. супстрата + ↓ ефикасност терапије</a:t>
            </a:r>
          </a:p>
          <a:p>
            <a:pPr lvl="1" eaLnBrk="1" hangingPunct="1"/>
            <a:r>
              <a:rPr lang="en-US" sz="2400" dirty="0" smtClean="0"/>
              <a:t>CYP</a:t>
            </a:r>
            <a:r>
              <a:rPr lang="sr-Cyrl-CS" sz="2400" dirty="0" smtClean="0"/>
              <a:t> супстрат + </a:t>
            </a:r>
            <a:r>
              <a:rPr lang="en-US" sz="2400" dirty="0" smtClean="0"/>
              <a:t>CYP</a:t>
            </a:r>
            <a:r>
              <a:rPr lang="sr-Cyrl-CS" sz="2400" dirty="0" smtClean="0"/>
              <a:t> инхибитор </a:t>
            </a:r>
            <a:r>
              <a:rPr lang="en-US" sz="2400" dirty="0" smtClean="0">
                <a:cs typeface="Arial" pitchFamily="34" charset="0"/>
              </a:rPr>
              <a:t>=</a:t>
            </a:r>
            <a:r>
              <a:rPr lang="sr-Cyrl-CS" sz="2400" dirty="0" smtClean="0">
                <a:cs typeface="Arial" pitchFamily="34" charset="0"/>
              </a:rPr>
              <a:t>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Cyrl-CS" sz="2400" dirty="0" smtClean="0">
                <a:cs typeface="Arial" pitchFamily="34" charset="0"/>
              </a:rPr>
              <a:t>		 </a:t>
            </a:r>
            <a:r>
              <a:rPr lang="en-US" sz="2400" dirty="0" smtClean="0">
                <a:cs typeface="Arial" pitchFamily="34" charset="0"/>
              </a:rPr>
              <a:t>=</a:t>
            </a:r>
            <a:r>
              <a:rPr lang="sr-Cyrl-CS" sz="2400" dirty="0" smtClean="0">
                <a:cs typeface="Arial" pitchFamily="34" charset="0"/>
              </a:rPr>
              <a:t> ↑ конц. супстрата + ↑ ризик од токсичних ефеката</a:t>
            </a:r>
            <a:r>
              <a:rPr lang="sr-Cyrl-CS" sz="2400" b="1" dirty="0" smtClean="0">
                <a:solidFill>
                  <a:srgbClr val="990033"/>
                </a:solidFill>
                <a:cs typeface="Arial" pitchFamily="34" charset="0"/>
              </a:rPr>
              <a:t>     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04800"/>
            <a:ext cx="8424936" cy="1143000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sr-Cyrl-CS" sz="3600" dirty="0" smtClean="0"/>
              <a:t>Интеракције на нивоу биотрансформације</a:t>
            </a:r>
            <a:br>
              <a:rPr lang="sr-Cyrl-CS" sz="3600" dirty="0" smtClean="0"/>
            </a:br>
            <a:r>
              <a:rPr lang="sr-Cyrl-CS" sz="3600" dirty="0" smtClean="0"/>
              <a:t>- индукција и инхибиција -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604448" cy="11430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Индукција ензима </a:t>
            </a:r>
            <a:br>
              <a:rPr lang="sr-Cyrl-RS" sz="4000" dirty="0" smtClean="0"/>
            </a:br>
            <a:r>
              <a:rPr lang="sr-Cyrl-RS" sz="4000" dirty="0" smtClean="0"/>
              <a:t>– врсте -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/>
            <a:r>
              <a:rPr lang="sr-Cyrl-CS" dirty="0" smtClean="0"/>
              <a:t>Пре-транслациона</a:t>
            </a:r>
          </a:p>
          <a:p>
            <a:pPr marL="857250" lvl="1" indent="-457200"/>
            <a:r>
              <a:rPr lang="sr-Cyrl-CS" dirty="0" smtClean="0"/>
              <a:t>подразумева појачану транскрипцију, тј  преписивање ланца ДНК у информациону РНК</a:t>
            </a:r>
          </a:p>
          <a:p>
            <a:pPr marL="1257300" lvl="2" indent="-457200"/>
            <a:r>
              <a:rPr lang="sr-Cyrl-CS" dirty="0" smtClean="0"/>
              <a:t>последица је активације нуклеарних рецептора тзв. транскрипционих фактора</a:t>
            </a:r>
          </a:p>
          <a:p>
            <a:pPr marL="1257300" lvl="2" indent="-457200"/>
            <a:r>
              <a:rPr lang="sr-Cyrl-CS" dirty="0" smtClean="0"/>
              <a:t>најчешћи начин индукције ензима</a:t>
            </a:r>
          </a:p>
          <a:p>
            <a:pPr marL="457200" indent="-457200"/>
            <a:r>
              <a:rPr lang="sr-Cyrl-CS" dirty="0" smtClean="0"/>
              <a:t>Транслациона</a:t>
            </a:r>
          </a:p>
          <a:p>
            <a:pPr marL="857250" lvl="1" indent="-457200"/>
            <a:r>
              <a:rPr lang="sr-Cyrl-CS" dirty="0" smtClean="0"/>
              <a:t>подразумева стабилизацију (тј. спречавање разградње) РНК транскрипта</a:t>
            </a:r>
          </a:p>
          <a:p>
            <a:pPr marL="457200" indent="-457200"/>
            <a:r>
              <a:rPr lang="sr-Cyrl-CS" dirty="0" smtClean="0"/>
              <a:t>Пост-транслациона</a:t>
            </a:r>
          </a:p>
          <a:p>
            <a:pPr marL="857250" lvl="1" indent="-457200"/>
            <a:r>
              <a:rPr lang="sr-Cyrl-CS" dirty="0" smtClean="0"/>
              <a:t>подразумева стабилизацију продукта транслације тј ензима</a:t>
            </a:r>
          </a:p>
          <a:p>
            <a:pPr marL="1257300" lvl="2" indent="-457200"/>
            <a:r>
              <a:rPr lang="sr-Cyrl-CS" dirty="0" smtClean="0"/>
              <a:t>пример комбиноване транслационе/пост-транслационе индукције је индукција </a:t>
            </a:r>
            <a:r>
              <a:rPr lang="en-US" dirty="0" smtClean="0"/>
              <a:t>CYP2E1</a:t>
            </a:r>
            <a:r>
              <a:rPr lang="sr-Cyrl-RS" dirty="0" smtClean="0"/>
              <a:t> етанолом, изонијазидом или ацетоном</a:t>
            </a: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604448" cy="1143000"/>
          </a:xfrm>
        </p:spPr>
        <p:txBody>
          <a:bodyPr>
            <a:normAutofit fontScale="90000"/>
          </a:bodyPr>
          <a:lstStyle/>
          <a:p>
            <a:r>
              <a:rPr lang="sr-Cyrl-RS" sz="4000" dirty="0" smtClean="0"/>
              <a:t>Индукција ензима </a:t>
            </a:r>
            <a:br>
              <a:rPr lang="sr-Cyrl-RS" sz="4000" dirty="0" smtClean="0"/>
            </a:br>
            <a:r>
              <a:rPr lang="sr-Cyrl-RS" sz="4000" dirty="0" smtClean="0"/>
              <a:t>– најзначајнији транскрипциони фактори-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968552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Арил хидрокарбон рецептор (А</a:t>
            </a:r>
            <a:r>
              <a:rPr lang="en-US" dirty="0" err="1" smtClean="0"/>
              <a:t>ryl</a:t>
            </a:r>
            <a:r>
              <a:rPr lang="en-US" dirty="0" smtClean="0"/>
              <a:t> hydrocarbon receptor</a:t>
            </a:r>
            <a:r>
              <a:rPr lang="sr-Cyrl-RS" dirty="0" smtClean="0"/>
              <a:t>, </a:t>
            </a:r>
            <a:r>
              <a:rPr lang="en-US" dirty="0" err="1" smtClean="0"/>
              <a:t>AhR</a:t>
            </a:r>
            <a:r>
              <a:rPr lang="en-US" dirty="0" smtClean="0"/>
              <a:t>) </a:t>
            </a:r>
            <a:endParaRPr lang="sr-Cyrl-RS" dirty="0" smtClean="0"/>
          </a:p>
          <a:p>
            <a:pPr lvl="1"/>
            <a:r>
              <a:rPr lang="sr-Cyrl-RS" dirty="0" smtClean="0"/>
              <a:t>активирају га загађивачи као што су диоксин и полициклични ароматични угловодоници (присутни и у диму од цигарете, кафи и роштиљу)</a:t>
            </a:r>
          </a:p>
          <a:p>
            <a:pPr lvl="1"/>
            <a:r>
              <a:rPr lang="sr-Cyrl-RS" dirty="0" smtClean="0"/>
              <a:t>након активације прелази из цитоплазме у нуклеус, везује се за </a:t>
            </a:r>
            <a:r>
              <a:rPr lang="en-US" dirty="0" err="1" smtClean="0"/>
              <a:t>AhR</a:t>
            </a:r>
            <a:r>
              <a:rPr lang="en-US" dirty="0" smtClean="0"/>
              <a:t> </a:t>
            </a:r>
            <a:r>
              <a:rPr lang="sr-Cyrl-RS" dirty="0" smtClean="0"/>
              <a:t>нуклеарни транслокатор (</a:t>
            </a:r>
            <a:r>
              <a:rPr lang="en-US" dirty="0" smtClean="0"/>
              <a:t>Ah</a:t>
            </a:r>
            <a:r>
              <a:rPr lang="sr-Cyrl-RS" dirty="0" smtClean="0"/>
              <a:t> </a:t>
            </a:r>
            <a:r>
              <a:rPr lang="en-US" dirty="0" smtClean="0"/>
              <a:t>receptor nuclear </a:t>
            </a:r>
            <a:r>
              <a:rPr lang="en-US" dirty="0" err="1" smtClean="0"/>
              <a:t>translocator</a:t>
            </a:r>
            <a:r>
              <a:rPr lang="sr-Cyrl-RS" dirty="0" smtClean="0"/>
              <a:t>, </a:t>
            </a:r>
            <a:r>
              <a:rPr lang="en-US" dirty="0" err="1" smtClean="0"/>
              <a:t>Arnt</a:t>
            </a:r>
            <a:r>
              <a:rPr lang="en-US" dirty="0" smtClean="0"/>
              <a:t>), </a:t>
            </a:r>
            <a:r>
              <a:rPr lang="sr-Cyrl-RS" dirty="0" smtClean="0"/>
              <a:t>и индукује експресију гена који кодирају ензиме </a:t>
            </a:r>
            <a:r>
              <a:rPr lang="en-US" dirty="0" smtClean="0"/>
              <a:t>CYP1A</a:t>
            </a:r>
            <a:r>
              <a:rPr lang="sr-Cyrl-RS" dirty="0" smtClean="0"/>
              <a:t> и </a:t>
            </a:r>
            <a:r>
              <a:rPr lang="en-US" dirty="0" smtClean="0"/>
              <a:t>1B </a:t>
            </a:r>
            <a:r>
              <a:rPr lang="sr-Cyrl-RS" dirty="0" smtClean="0"/>
              <a:t>фамилије </a:t>
            </a:r>
          </a:p>
          <a:p>
            <a:r>
              <a:rPr lang="sr-Cyrl-RS" dirty="0" smtClean="0"/>
              <a:t>Конститутивни андростан рецептор (с</a:t>
            </a:r>
            <a:r>
              <a:rPr lang="en-US" dirty="0" err="1" smtClean="0"/>
              <a:t>onstitutive</a:t>
            </a:r>
            <a:r>
              <a:rPr lang="en-US" dirty="0" smtClean="0"/>
              <a:t> </a:t>
            </a:r>
            <a:r>
              <a:rPr lang="en-US" dirty="0" err="1" smtClean="0"/>
              <a:t>androstane</a:t>
            </a:r>
            <a:r>
              <a:rPr lang="en-US" dirty="0" smtClean="0"/>
              <a:t> receptor</a:t>
            </a:r>
            <a:r>
              <a:rPr lang="sr-Cyrl-RS" dirty="0" smtClean="0"/>
              <a:t>, </a:t>
            </a:r>
            <a:r>
              <a:rPr lang="en-US" dirty="0" smtClean="0"/>
              <a:t>CAR)</a:t>
            </a:r>
            <a:endParaRPr lang="sr-Cyrl-RS" dirty="0" smtClean="0"/>
          </a:p>
          <a:p>
            <a:pPr lvl="1"/>
            <a:r>
              <a:rPr lang="sr-Cyrl-RS" dirty="0" smtClean="0"/>
              <a:t>активирају га директно или индиректно неки лекови, нпр. клотримазол и фенобарбитал</a:t>
            </a:r>
          </a:p>
          <a:p>
            <a:pPr lvl="1"/>
            <a:r>
              <a:rPr lang="sr-Cyrl-RS" dirty="0" smtClean="0"/>
              <a:t>индукује експресију код преко 70 протеина, укључујући  </a:t>
            </a:r>
            <a:r>
              <a:rPr lang="en-US" dirty="0" smtClean="0"/>
              <a:t>CYP2B </a:t>
            </a:r>
            <a:r>
              <a:rPr lang="sr-Cyrl-RS" dirty="0" smtClean="0"/>
              <a:t>и </a:t>
            </a:r>
            <a:r>
              <a:rPr lang="en-US" dirty="0" smtClean="0"/>
              <a:t>CYP3A </a:t>
            </a:r>
            <a:r>
              <a:rPr lang="sr-Cyrl-RS" dirty="0" smtClean="0"/>
              <a:t>фамилије, али и глутатион-, глукуронил- и сулфо-трансферазе</a:t>
            </a:r>
          </a:p>
          <a:p>
            <a:r>
              <a:rPr lang="sr-Cyrl-RS" dirty="0" smtClean="0"/>
              <a:t>Прегнан </a:t>
            </a:r>
            <a:r>
              <a:rPr lang="en-US" dirty="0" smtClean="0"/>
              <a:t>X </a:t>
            </a:r>
            <a:r>
              <a:rPr lang="sr-Cyrl-RS" dirty="0" smtClean="0"/>
              <a:t>рецептор (</a:t>
            </a:r>
            <a:r>
              <a:rPr lang="en-US" dirty="0" err="1" smtClean="0"/>
              <a:t>pregnane</a:t>
            </a:r>
            <a:r>
              <a:rPr lang="en-US" dirty="0" smtClean="0"/>
              <a:t> X receptor, PXR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активирају га разни лекови, нпр. рифампицин</a:t>
            </a:r>
          </a:p>
          <a:p>
            <a:pPr lvl="1"/>
            <a:r>
              <a:rPr lang="sr-Cyrl-RS" dirty="0" smtClean="0"/>
              <a:t>индукује експресију гена који кодирају многе метаболишуће ензиме и транспортере, укључујући </a:t>
            </a:r>
            <a:r>
              <a:rPr lang="en-US" dirty="0" smtClean="0"/>
              <a:t>CYP3A, CYP2B6,</a:t>
            </a:r>
            <a:r>
              <a:rPr lang="sr-Cyrl-RS" dirty="0" smtClean="0"/>
              <a:t> </a:t>
            </a:r>
            <a:r>
              <a:rPr lang="en-US" dirty="0" smtClean="0"/>
              <a:t>CYP2C8 </a:t>
            </a:r>
            <a:r>
              <a:rPr lang="sr-Cyrl-RS" dirty="0" smtClean="0"/>
              <a:t>и </a:t>
            </a:r>
            <a:r>
              <a:rPr lang="en-US" dirty="0" smtClean="0"/>
              <a:t>2C9</a:t>
            </a:r>
            <a:r>
              <a:rPr lang="sr-Cyrl-RS" dirty="0" smtClean="0"/>
              <a:t> фамилије</a:t>
            </a:r>
            <a:r>
              <a:rPr lang="en-US" dirty="0" smtClean="0"/>
              <a:t>, </a:t>
            </a:r>
            <a:r>
              <a:rPr lang="sr-Cyrl-RS" dirty="0" smtClean="0"/>
              <a:t>глутатион трансферазу</a:t>
            </a:r>
            <a:r>
              <a:rPr lang="en-US" dirty="0" smtClean="0"/>
              <a:t>, MDR1, MRP2, OATP2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8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208838" cy="1143000"/>
          </a:xfrm>
        </p:spPr>
        <p:txBody>
          <a:bodyPr>
            <a:normAutofit fontScale="90000"/>
          </a:bodyPr>
          <a:lstStyle/>
          <a:p>
            <a:r>
              <a:rPr lang="sr-Cyrl-CS" sz="4000" dirty="0">
                <a:latin typeface="+mn-lt"/>
              </a:rPr>
              <a:t>Изоформе </a:t>
            </a:r>
            <a:r>
              <a:rPr lang="sr-Cyrl-CS" sz="4000" dirty="0" smtClean="0">
                <a:latin typeface="+mn-lt"/>
              </a:rPr>
              <a:t>појединих цитохрома </a:t>
            </a:r>
            <a:r>
              <a:rPr lang="sr-Latn-CS" sz="4000" dirty="0">
                <a:latin typeface="+mn-lt"/>
              </a:rPr>
              <a:t>П-450</a:t>
            </a:r>
            <a:r>
              <a:rPr lang="sr-Cyrl-CS" sz="4000" dirty="0">
                <a:latin typeface="+mn-lt"/>
              </a:rPr>
              <a:t/>
            </a:r>
            <a:br>
              <a:rPr lang="sr-Cyrl-CS" sz="4000" dirty="0">
                <a:latin typeface="+mn-lt"/>
              </a:rPr>
            </a:br>
            <a:r>
              <a:rPr lang="sr-Cyrl-CS" sz="4000" dirty="0">
                <a:latin typeface="+mn-lt"/>
              </a:rPr>
              <a:t>и њихови </a:t>
            </a:r>
            <a:r>
              <a:rPr lang="sr-Cyrl-CS" sz="4000" dirty="0" smtClean="0">
                <a:latin typeface="+mn-lt"/>
              </a:rPr>
              <a:t>најважнији индуктори</a:t>
            </a:r>
            <a:endParaRPr lang="en-US" sz="4000" dirty="0">
              <a:latin typeface="+mn-lt"/>
            </a:endParaRPr>
          </a:p>
        </p:txBody>
      </p:sp>
      <p:sp>
        <p:nvSpPr>
          <p:cNvPr id="48538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760413" y="1630941"/>
            <a:ext cx="1866900" cy="503237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1" dirty="0"/>
              <a:t>CYP1A</a:t>
            </a:r>
            <a:r>
              <a:rPr lang="sr-Cyrl-CS" sz="2400" b="1" dirty="0"/>
              <a:t>2</a:t>
            </a:r>
          </a:p>
        </p:txBody>
      </p:sp>
      <p:sp>
        <p:nvSpPr>
          <p:cNvPr id="485382" name="Rectangle 6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2268538" y="1614488"/>
            <a:ext cx="6696075" cy="447675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→"/>
            </a:pPr>
            <a:r>
              <a:rPr lang="sr-Cyrl-CS" altLang="ko-KR" sz="2000" dirty="0" smtClean="0"/>
              <a:t>карбамазепин, модафинил, омепразол, рифампицин,  броколи, прокељ, роштиљ, пушење, кафа...</a:t>
            </a:r>
            <a:r>
              <a:rPr lang="en-US" altLang="ko-KR" sz="2000" dirty="0" smtClean="0">
                <a:ea typeface="굴림" charset="-127"/>
              </a:rPr>
              <a:t> </a:t>
            </a:r>
            <a:endParaRPr lang="sr-Cyrl-CS" sz="2000" dirty="0"/>
          </a:p>
          <a:p>
            <a:pPr>
              <a:buFont typeface="Arial" charset="0"/>
              <a:buChar char="→"/>
            </a:pPr>
            <a:r>
              <a:rPr lang="sr-Cyrl-CS" altLang="ko-KR" sz="2000" dirty="0" smtClean="0"/>
              <a:t>карбамазепин</a:t>
            </a:r>
            <a:r>
              <a:rPr lang="sr-Cyrl-CS" sz="2000" dirty="0" smtClean="0"/>
              <a:t>, фенобарбитал, рифампицин, невирапин, ефавиренц, ритонавир, преднизон, кантарион...</a:t>
            </a:r>
            <a:endParaRPr lang="en-US" sz="2000" dirty="0" smtClean="0"/>
          </a:p>
          <a:p>
            <a:pPr>
              <a:buFont typeface="Arial" charset="0"/>
              <a:buChar char="→"/>
            </a:pPr>
            <a:r>
              <a:rPr lang="sr-Cyrl-CS" sz="2000" dirty="0" smtClean="0"/>
              <a:t>дексаметазон, рифампицин...</a:t>
            </a:r>
            <a:endParaRPr lang="sr-Cyrl-CS" altLang="ko-KR" sz="2000" dirty="0"/>
          </a:p>
          <a:p>
            <a:pPr>
              <a:buFont typeface="Arial" charset="0"/>
              <a:buChar char="→"/>
            </a:pPr>
            <a:r>
              <a:rPr lang="sr-Cyrl-CS" sz="2000" dirty="0" smtClean="0"/>
              <a:t>ефавиренц, невирапин, барбитурати, </a:t>
            </a:r>
            <a:r>
              <a:rPr lang="sr-Cyrl-CS" altLang="ko-KR" sz="2000" dirty="0" smtClean="0"/>
              <a:t>карбамазепин</a:t>
            </a:r>
            <a:r>
              <a:rPr lang="sr-Cyrl-CS" sz="2000" dirty="0" smtClean="0"/>
              <a:t>, оксакарбазепин, фенитоин, глукокотрикоиди, модафинил, рифампицин, пиоглитазон, троглитазон, кантарион...</a:t>
            </a:r>
            <a:endParaRPr lang="sr-Cyrl-CS" sz="2000" dirty="0"/>
          </a:p>
          <a:p>
            <a:pPr>
              <a:buFont typeface="Arial" charset="0"/>
              <a:buChar char="→"/>
            </a:pPr>
            <a:r>
              <a:rPr lang="sr-Cyrl-CS" sz="2000" dirty="0" smtClean="0"/>
              <a:t>етанол, изонијазид</a:t>
            </a:r>
            <a:r>
              <a:rPr lang="en-US" sz="2000" dirty="0" smtClean="0"/>
              <a:t>...</a:t>
            </a:r>
            <a:endParaRPr lang="sr-Cyrl-CS" sz="2000" dirty="0" smtClean="0"/>
          </a:p>
        </p:txBody>
      </p:sp>
      <p:sp>
        <p:nvSpPr>
          <p:cNvPr id="485384" name="Rectangle 8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74122" y="2925762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>
                <a:latin typeface="+mn-lt"/>
              </a:rPr>
              <a:t>CYP</a:t>
            </a:r>
            <a:r>
              <a:rPr kumimoji="1" lang="sr-Cyrl-CS" b="1" dirty="0">
                <a:latin typeface="+mn-lt"/>
              </a:rPr>
              <a:t>2</a:t>
            </a:r>
            <a:r>
              <a:rPr kumimoji="1" lang="en-US" b="1" dirty="0">
                <a:latin typeface="+mn-lt"/>
              </a:rPr>
              <a:t>D</a:t>
            </a:r>
            <a:r>
              <a:rPr kumimoji="1" lang="sr-Cyrl-CS" b="1" dirty="0">
                <a:latin typeface="+mn-lt"/>
              </a:rPr>
              <a:t>6</a:t>
            </a:r>
          </a:p>
        </p:txBody>
      </p:sp>
      <p:sp>
        <p:nvSpPr>
          <p:cNvPr id="485385" name="Rectangle 9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76274" y="2349699"/>
            <a:ext cx="18669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 smtClean="0">
                <a:latin typeface="+mn-lt"/>
              </a:rPr>
              <a:t>CYP2C</a:t>
            </a:r>
            <a:endParaRPr kumimoji="1" lang="sr-Cyrl-CS" b="1" dirty="0">
              <a:latin typeface="+mn-lt"/>
            </a:endParaRPr>
          </a:p>
        </p:txBody>
      </p:sp>
      <p:sp>
        <p:nvSpPr>
          <p:cNvPr id="485386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85510" y="3357810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>
                <a:latin typeface="+mn-lt"/>
              </a:rPr>
              <a:t>3</a:t>
            </a:r>
            <a:r>
              <a:rPr kumimoji="1" lang="en-US" altLang="ko-KR" b="1" dirty="0" smtClean="0">
                <a:latin typeface="+mn-lt"/>
                <a:ea typeface="굴림" charset="-127"/>
              </a:rPr>
              <a:t>A</a:t>
            </a:r>
            <a:endParaRPr kumimoji="1" lang="sr-Cyrl-CS" dirty="0">
              <a:latin typeface="+mn-lt"/>
            </a:endParaRPr>
          </a:p>
        </p:txBody>
      </p:sp>
      <p:sp>
        <p:nvSpPr>
          <p:cNvPr id="9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76274" y="4581946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 smtClean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 smtClean="0">
                <a:latin typeface="+mn-lt"/>
              </a:rPr>
              <a:t>2Е1</a:t>
            </a:r>
            <a:endParaRPr kumimoji="1" lang="sr-Cyrl-C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604448" cy="11430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Инхибиција ензима</a:t>
            </a:r>
            <a:br>
              <a:rPr lang="sr-Cyrl-RS" sz="4000" dirty="0" smtClean="0"/>
            </a:br>
            <a:r>
              <a:rPr lang="sr-Cyrl-RS" sz="4000" dirty="0" smtClean="0"/>
              <a:t>– врсте -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/>
            <a:r>
              <a:rPr lang="sr-Cyrl-RS" dirty="0" smtClean="0"/>
              <a:t>Реверзибилна</a:t>
            </a:r>
          </a:p>
          <a:p>
            <a:pPr marL="857250" lvl="1" indent="-457200"/>
            <a:r>
              <a:rPr lang="sr-Cyrl-RS" dirty="0" smtClean="0"/>
              <a:t>подразумева реверзибилно везивање инхибитора за 1) место на ензиму за које треба да се веже супстрат,</a:t>
            </a:r>
            <a:r>
              <a:rPr lang="en-US" dirty="0" smtClean="0"/>
              <a:t> </a:t>
            </a:r>
            <a:r>
              <a:rPr lang="sr-Cyrl-RS" dirty="0" smtClean="0"/>
              <a:t> или за 2) место на ензиму које омогућава везивање и координацију кисеоника (или оба, ако су места близу)</a:t>
            </a:r>
          </a:p>
          <a:p>
            <a:pPr marL="857250" lvl="1" indent="-457200"/>
            <a:r>
              <a:rPr lang="sr-Cyrl-RS" dirty="0" smtClean="0"/>
              <a:t>може бити компетитивна и некомпетитивна</a:t>
            </a:r>
          </a:p>
          <a:p>
            <a:pPr marL="457200" indent="-457200"/>
            <a:r>
              <a:rPr lang="sr-Cyrl-RS" dirty="0" smtClean="0"/>
              <a:t>Иреверзибилна</a:t>
            </a:r>
          </a:p>
          <a:p>
            <a:pPr marL="857250" lvl="1" indent="-457200"/>
            <a:r>
              <a:rPr lang="sr-Cyrl-RS" dirty="0" smtClean="0"/>
              <a:t>подразумева 1) аутокаталитичку (самоубилачку) инактивацију, где се инхибитор биотрансформацијом преводи у реактивни метаболит који се везује за активно место на ензиму и трајно мења његову структуру, или 2) стварање интермедијерног метаболичког комплекса, где створени метаболит са ензимом формира стабилн</a:t>
            </a:r>
            <a:r>
              <a:rPr lang="en-US" dirty="0" smtClean="0"/>
              <a:t>o</a:t>
            </a:r>
            <a:r>
              <a:rPr lang="sr-Cyrl-RS" dirty="0" smtClean="0"/>
              <a:t> неактивн</a:t>
            </a:r>
            <a:r>
              <a:rPr lang="en-US" dirty="0" smtClean="0"/>
              <a:t>o</a:t>
            </a:r>
            <a:r>
              <a:rPr lang="sr-Cyrl-RS" dirty="0" smtClean="0"/>
              <a:t> једињење</a:t>
            </a:r>
          </a:p>
          <a:p>
            <a:pPr marL="857250" lvl="1" indent="-457200"/>
            <a:r>
              <a:rPr lang="sr-Cyrl-RS" dirty="0" smtClean="0"/>
              <a:t>захтева комплетирање бар једног циклуса реакције биотрансформације</a:t>
            </a:r>
          </a:p>
          <a:p>
            <a:pPr marL="857250" lvl="1" indent="-457200"/>
            <a:r>
              <a:rPr lang="sr-Cyrl-RS" dirty="0" smtClean="0"/>
              <a:t>може бити компетитивна и некомпетитивна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Инхибиција ензима</a:t>
            </a:r>
            <a:br>
              <a:rPr lang="sr-Cyrl-RS" sz="4000" dirty="0" smtClean="0"/>
            </a:br>
            <a:r>
              <a:rPr lang="sr-Cyrl-RS" sz="4000" dirty="0" smtClean="0"/>
              <a:t>–параметри -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sr-Cyrl-RS" dirty="0" smtClean="0"/>
              <a:t>Константа инхибиције (</a:t>
            </a:r>
            <a:r>
              <a:rPr lang="en-US" dirty="0" smtClean="0"/>
              <a:t>K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sr-Cyrl-RS" dirty="0" smtClean="0"/>
              <a:t>)</a:t>
            </a:r>
          </a:p>
          <a:p>
            <a:pPr marL="857250" lvl="1" indent="-457200"/>
            <a:r>
              <a:rPr lang="sr-Cyrl-RS" dirty="0" smtClean="0"/>
              <a:t>представља концентрацију инхибитора довољну да, у одсуству супстрата, окупира 50% ензима</a:t>
            </a:r>
            <a:endParaRPr lang="en-US" dirty="0" smtClean="0"/>
          </a:p>
          <a:p>
            <a:pPr marL="457200" indent="-457200"/>
            <a:r>
              <a:rPr lang="sr-Cyrl-RS" dirty="0" smtClean="0"/>
              <a:t>Полу-максимална инхибиторна концентрација </a:t>
            </a:r>
            <a:r>
              <a:rPr lang="en-US" dirty="0" smtClean="0"/>
              <a:t>(IC</a:t>
            </a:r>
            <a:r>
              <a:rPr lang="en-US" baseline="-25000" dirty="0" smtClean="0"/>
              <a:t>50</a:t>
            </a:r>
            <a:r>
              <a:rPr lang="en-US" dirty="0" smtClean="0"/>
              <a:t>) </a:t>
            </a:r>
            <a:endParaRPr lang="sr-Cyrl-RS" dirty="0" smtClean="0"/>
          </a:p>
          <a:p>
            <a:pPr marL="857250" lvl="1" indent="-457200"/>
            <a:r>
              <a:rPr lang="sr-Cyrl-RS" dirty="0" smtClean="0"/>
              <a:t>представља укупну концентрацију инхибитора довољну да смањи за 50% ензимску активност, тј. везивање ензима за супстрат</a:t>
            </a: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Autofit/>
          </a:bodyPr>
          <a:lstStyle/>
          <a:p>
            <a:r>
              <a:rPr lang="sr-Cyrl-RS" sz="3600" dirty="0" smtClean="0"/>
              <a:t>Кинетика метаболизма у присуству компетитивног инхибитора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4608512"/>
          </a:xfrm>
        </p:spPr>
        <p:txBody>
          <a:bodyPr>
            <a:normAutofit/>
          </a:bodyPr>
          <a:lstStyle/>
          <a:p>
            <a:pPr lvl="1" indent="-742950">
              <a:buNone/>
            </a:pPr>
            <a:r>
              <a:rPr lang="en-US" sz="2600" dirty="0" smtClean="0"/>
              <a:t>V = 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x C / [C + K</a:t>
            </a:r>
            <a:r>
              <a:rPr lang="en-US" sz="2600" baseline="-25000" dirty="0" smtClean="0"/>
              <a:t>M</a:t>
            </a:r>
            <a:r>
              <a:rPr lang="en-US" sz="2600" dirty="0" smtClean="0"/>
              <a:t> X (1 + I / K</a:t>
            </a:r>
            <a:r>
              <a:rPr lang="en-US" sz="2600" baseline="-25000" dirty="0" smtClean="0"/>
              <a:t>i</a:t>
            </a:r>
            <a:r>
              <a:rPr lang="en-US" sz="2600" dirty="0" smtClean="0"/>
              <a:t>)]</a:t>
            </a:r>
            <a:r>
              <a:rPr lang="sr-Cyrl-RS" sz="2600" dirty="0" smtClean="0"/>
              <a:t>  </a:t>
            </a:r>
            <a:r>
              <a:rPr lang="sr-Cyrl-RS" dirty="0" smtClean="0"/>
              <a:t>- </a:t>
            </a:r>
            <a:r>
              <a:rPr lang="en-US" dirty="0" err="1" smtClean="0"/>
              <a:t>Michaelis–Menten</a:t>
            </a:r>
            <a:r>
              <a:rPr lang="sr-Cyrl-RS" dirty="0" smtClean="0"/>
              <a:t> једначина</a:t>
            </a:r>
            <a:endParaRPr lang="en-US" dirty="0" smtClean="0"/>
          </a:p>
          <a:p>
            <a:pPr lvl="1">
              <a:buNone/>
            </a:pPr>
            <a:r>
              <a:rPr lang="en-US" sz="2000" dirty="0" smtClean="0"/>
              <a:t>(I - </a:t>
            </a:r>
            <a:r>
              <a:rPr lang="sr-Cyrl-RS" sz="2000" dirty="0" smtClean="0"/>
              <a:t> концентрација инхибитора</a:t>
            </a:r>
            <a:r>
              <a:rPr lang="en-US" sz="2000" dirty="0" smtClean="0"/>
              <a:t>; Ki – </a:t>
            </a:r>
            <a:r>
              <a:rPr lang="sr-Cyrl-RS" sz="2000" dirty="0" smtClean="0"/>
              <a:t>константа инхибиције</a:t>
            </a:r>
            <a:r>
              <a:rPr lang="en-US" sz="2000" dirty="0" smtClean="0"/>
              <a:t>)</a:t>
            </a:r>
            <a:endParaRPr lang="sr-Cyrl-RS" sz="2000" dirty="0" smtClean="0"/>
          </a:p>
          <a:p>
            <a:pPr lvl="1">
              <a:buNone/>
            </a:pPr>
            <a:r>
              <a:rPr lang="en-US" dirty="0" err="1" smtClean="0"/>
              <a:t>Lineweaver</a:t>
            </a:r>
            <a:r>
              <a:rPr lang="en-US" dirty="0" smtClean="0"/>
              <a:t>-Burk</a:t>
            </a:r>
            <a:r>
              <a:rPr lang="sr-Cyrl-RS" dirty="0" smtClean="0"/>
              <a:t> графикон:  у присуству компетитивног инхибитора К</a:t>
            </a:r>
            <a:r>
              <a:rPr lang="sr-Cyrl-RS" baseline="-25000" dirty="0" smtClean="0"/>
              <a:t>М</a:t>
            </a:r>
            <a:r>
              <a:rPr lang="sr-Cyrl-RS" dirty="0" smtClean="0"/>
              <a:t> се повећава,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max</a:t>
            </a:r>
            <a:r>
              <a:rPr lang="sr-Cyrl-RS" dirty="0" smtClean="0"/>
              <a:t> се не мења</a:t>
            </a:r>
            <a:endParaRPr lang="en-US" sz="2400" b="1" baseline="-25000" dirty="0" smtClean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33081" y="3347078"/>
            <a:ext cx="0" cy="298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069581" y="57999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069581" y="52554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4069581" y="47093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069581" y="41743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4069581" y="36282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1692432" y="6346056"/>
            <a:ext cx="676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V="1">
            <a:off x="52490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636510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74715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471601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3059832" y="3356992"/>
            <a:ext cx="86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1/V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7740352" y="6453336"/>
            <a:ext cx="5760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1/C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2980211" y="4869160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1/</a:t>
            </a:r>
            <a:r>
              <a:rPr lang="en-US" sz="2000" b="1" dirty="0" smtClean="0">
                <a:latin typeface="+mj-lt"/>
              </a:rPr>
              <a:t>V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V="1">
            <a:off x="5796136" y="6257804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 flipV="1">
            <a:off x="6896748" y="6275949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6" name="Straight Connector 35"/>
          <p:cNvCxnSpPr/>
          <p:nvPr/>
        </p:nvCxnSpPr>
        <p:spPr bwMode="auto">
          <a:xfrm flipV="1">
            <a:off x="2066946" y="3573016"/>
            <a:ext cx="5385374" cy="2736304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1835696" y="6419253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-1/К</a:t>
            </a:r>
            <a:r>
              <a:rPr lang="sr-Cyrl-RS" sz="2000" b="1" baseline="-25000" dirty="0" smtClean="0">
                <a:latin typeface="+mj-lt"/>
              </a:rPr>
              <a:t>М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4055065" y="5190563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1992591" y="6263070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91181" y="1556792"/>
            <a:ext cx="4536504" cy="576064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V="1">
            <a:off x="2771800" y="3717032"/>
            <a:ext cx="3240360" cy="266429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2758921" y="6283562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96136" y="537321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>
                <a:latin typeface="+mn-lt"/>
              </a:rPr>
              <a:t>компетитивна инхибиција</a:t>
            </a:r>
          </a:p>
          <a:p>
            <a:r>
              <a:rPr lang="sr-Cyrl-RS" sz="2000" dirty="0" smtClean="0">
                <a:latin typeface="+mn-lt"/>
              </a:rPr>
              <a:t>без инхибитора</a:t>
            </a:r>
            <a:endParaRPr lang="en-US" sz="2000" dirty="0">
              <a:latin typeface="+mn-lt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5148064" y="5589240"/>
            <a:ext cx="576064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5148064" y="5877272"/>
            <a:ext cx="576064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Биотрансформација</a:t>
            </a:r>
            <a:endParaRPr lang="en-US" dirty="0"/>
          </a:p>
        </p:txBody>
      </p:sp>
      <p:sp>
        <p:nvSpPr>
          <p:cNvPr id="442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Локализација:</a:t>
            </a:r>
          </a:p>
          <a:p>
            <a:pPr lvl="1"/>
            <a:r>
              <a:rPr lang="ru-RU" dirty="0" smtClean="0"/>
              <a:t>Јетра (хепатични метаболизам)</a:t>
            </a:r>
          </a:p>
          <a:p>
            <a:pPr lvl="1"/>
            <a:r>
              <a:rPr lang="ru-RU" dirty="0" smtClean="0"/>
              <a:t>Друго (екстра-хепатични метаболизам): плућа, кожа, зид црева</a:t>
            </a:r>
            <a:r>
              <a:rPr lang="en-US" dirty="0" smtClean="0"/>
              <a:t> </a:t>
            </a:r>
            <a:r>
              <a:rPr lang="sr-Cyrl-RS" dirty="0" smtClean="0"/>
              <a:t>и цревни микробиом</a:t>
            </a:r>
            <a:r>
              <a:rPr lang="ru-RU" dirty="0" smtClean="0"/>
              <a:t>, бубрези, плазма... </a:t>
            </a:r>
            <a:endParaRPr lang="sr-Cyrl-CS" dirty="0"/>
          </a:p>
          <a:p>
            <a:r>
              <a:rPr lang="sr-Cyrl-CS" dirty="0" smtClean="0"/>
              <a:t>Механизми:</a:t>
            </a:r>
            <a:endParaRPr lang="sr-Cyrl-CS" dirty="0"/>
          </a:p>
          <a:p>
            <a:pPr lvl="1"/>
            <a:r>
              <a:rPr lang="sr-Cyrl-RS" dirty="0" smtClean="0"/>
              <a:t>О</a:t>
            </a:r>
            <a:r>
              <a:rPr lang="sr-Cyrl-CS" dirty="0" smtClean="0"/>
              <a:t>ксидација</a:t>
            </a:r>
            <a:r>
              <a:rPr lang="en-US" dirty="0" smtClean="0"/>
              <a:t> </a:t>
            </a:r>
          </a:p>
          <a:p>
            <a:pPr lvl="2"/>
            <a:r>
              <a:rPr lang="sr-Cyrl-CS" dirty="0" smtClean="0"/>
              <a:t>додавање кисеоника или уклањање водоника</a:t>
            </a:r>
          </a:p>
          <a:p>
            <a:pPr lvl="1"/>
            <a:r>
              <a:rPr lang="sr-Cyrl-CS" dirty="0" smtClean="0"/>
              <a:t>Редукција</a:t>
            </a:r>
            <a:endParaRPr lang="en-US" dirty="0" smtClean="0"/>
          </a:p>
          <a:p>
            <a:pPr lvl="2"/>
            <a:r>
              <a:rPr lang="sr-Cyrl-CS" dirty="0" smtClean="0"/>
              <a:t>додавање водоника или уклањање</a:t>
            </a:r>
            <a:r>
              <a:rPr lang="en-US" dirty="0" smtClean="0"/>
              <a:t> </a:t>
            </a:r>
            <a:r>
              <a:rPr lang="sr-Cyrl-CS" dirty="0" smtClean="0"/>
              <a:t>кисеоника </a:t>
            </a:r>
          </a:p>
          <a:p>
            <a:pPr lvl="1"/>
            <a:r>
              <a:rPr lang="sr-Cyrl-CS" dirty="0" smtClean="0"/>
              <a:t>Хидролиза</a:t>
            </a:r>
            <a:endParaRPr lang="en-US" dirty="0" smtClean="0"/>
          </a:p>
          <a:p>
            <a:pPr lvl="2"/>
            <a:r>
              <a:rPr lang="sr-Cyrl-RS" dirty="0" smtClean="0"/>
              <a:t>цепање молекула у додиру са водом</a:t>
            </a:r>
            <a:endParaRPr lang="sr-Cyrl-CS" dirty="0"/>
          </a:p>
          <a:p>
            <a:pPr lvl="1"/>
            <a:r>
              <a:rPr lang="sr-Cyrl-RS" dirty="0" smtClean="0"/>
              <a:t>К</a:t>
            </a:r>
            <a:r>
              <a:rPr lang="sr-Cyrl-CS" dirty="0" smtClean="0"/>
              <a:t>оњугација </a:t>
            </a:r>
            <a:endParaRPr lang="en-US" dirty="0" smtClean="0"/>
          </a:p>
          <a:p>
            <a:pPr lvl="2"/>
            <a:r>
              <a:rPr lang="sr-Cyrl-CS" dirty="0" smtClean="0"/>
              <a:t>комбиновање са </a:t>
            </a:r>
            <a:r>
              <a:rPr lang="sr-Cyrl-RS" dirty="0" smtClean="0"/>
              <a:t>ендогеним супстанцама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Autofit/>
          </a:bodyPr>
          <a:lstStyle/>
          <a:p>
            <a:r>
              <a:rPr lang="sr-Cyrl-RS" sz="3600" dirty="0" smtClean="0"/>
              <a:t>Кинетика метаболизма у присуству некомпетитивног инхибитора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1560" y="1628800"/>
            <a:ext cx="8532440" cy="4608512"/>
          </a:xfrm>
        </p:spPr>
        <p:txBody>
          <a:bodyPr>
            <a:normAutofit/>
          </a:bodyPr>
          <a:lstStyle/>
          <a:p>
            <a:pPr lvl="1" indent="-742950">
              <a:buNone/>
            </a:pPr>
            <a:r>
              <a:rPr lang="en-US" sz="2600" dirty="0" smtClean="0"/>
              <a:t>V = [V</a:t>
            </a:r>
            <a:r>
              <a:rPr lang="en-US" sz="2600" baseline="-25000" dirty="0" smtClean="0"/>
              <a:t>max</a:t>
            </a:r>
            <a:r>
              <a:rPr lang="en-US" sz="2600" dirty="0" smtClean="0"/>
              <a:t> </a:t>
            </a:r>
            <a:r>
              <a:rPr lang="sr-Cyrl-RS" sz="2600" dirty="0" smtClean="0"/>
              <a:t>/ (</a:t>
            </a:r>
            <a:r>
              <a:rPr lang="en-US" sz="2600" dirty="0" smtClean="0"/>
              <a:t>1 + I/K</a:t>
            </a:r>
            <a:r>
              <a:rPr lang="en-US" sz="2600" baseline="-25000" dirty="0" smtClean="0"/>
              <a:t>i</a:t>
            </a:r>
            <a:r>
              <a:rPr lang="en-US" sz="2600" dirty="0" smtClean="0"/>
              <a:t>) ] x [C / (C + K</a:t>
            </a:r>
            <a:r>
              <a:rPr lang="en-US" sz="2600" baseline="-25000" dirty="0" smtClean="0"/>
              <a:t>M</a:t>
            </a:r>
            <a:r>
              <a:rPr lang="en-US" sz="2600" dirty="0" smtClean="0"/>
              <a:t>)]</a:t>
            </a:r>
            <a:r>
              <a:rPr lang="sr-Cyrl-RS" sz="2600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Michaelis–Menten</a:t>
            </a:r>
            <a:r>
              <a:rPr lang="sr-Cyrl-RS" dirty="0" smtClean="0"/>
              <a:t> једначина</a:t>
            </a:r>
            <a:endParaRPr lang="en-US" dirty="0" smtClean="0"/>
          </a:p>
          <a:p>
            <a:pPr lvl="1">
              <a:buNone/>
            </a:pPr>
            <a:r>
              <a:rPr lang="en-US" sz="2000" dirty="0" smtClean="0"/>
              <a:t>(I - </a:t>
            </a:r>
            <a:r>
              <a:rPr lang="sr-Cyrl-RS" sz="2000" dirty="0" smtClean="0"/>
              <a:t> концентрација инхибитора</a:t>
            </a:r>
            <a:r>
              <a:rPr lang="en-US" sz="2000" dirty="0" smtClean="0"/>
              <a:t>; Ki – </a:t>
            </a:r>
            <a:r>
              <a:rPr lang="sr-Cyrl-RS" sz="2000" dirty="0" smtClean="0"/>
              <a:t>константа инхибиције</a:t>
            </a:r>
            <a:r>
              <a:rPr lang="en-US" sz="2000" dirty="0" smtClean="0"/>
              <a:t>)</a:t>
            </a:r>
            <a:endParaRPr lang="sr-Cyrl-RS" sz="2000" dirty="0" smtClean="0"/>
          </a:p>
          <a:p>
            <a:pPr lvl="1">
              <a:buNone/>
            </a:pPr>
            <a:r>
              <a:rPr lang="en-US" dirty="0" err="1" smtClean="0"/>
              <a:t>Lineweaver</a:t>
            </a:r>
            <a:r>
              <a:rPr lang="en-US" dirty="0" smtClean="0"/>
              <a:t>-Burk</a:t>
            </a:r>
            <a:r>
              <a:rPr lang="sr-Cyrl-RS" dirty="0" smtClean="0"/>
              <a:t> графикон:  у присуству некомпетитивног инхибитора К</a:t>
            </a:r>
            <a:r>
              <a:rPr lang="sr-Cyrl-RS" baseline="-25000" dirty="0" smtClean="0"/>
              <a:t>М</a:t>
            </a:r>
            <a:r>
              <a:rPr lang="sr-Cyrl-RS" dirty="0" smtClean="0"/>
              <a:t> се не мења,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max</a:t>
            </a:r>
            <a:r>
              <a:rPr lang="sr-Cyrl-RS" dirty="0" smtClean="0"/>
              <a:t> се смањује</a:t>
            </a:r>
            <a:endParaRPr lang="en-US" sz="2400" b="1" baseline="-25000" dirty="0" smtClean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33081" y="3347078"/>
            <a:ext cx="0" cy="298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069581" y="57999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069581" y="52554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4069581" y="470934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069581" y="41743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4069581" y="362825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1692432" y="6346056"/>
            <a:ext cx="676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V="1">
            <a:off x="52490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636510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7471593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4716016" y="6263506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3059832" y="3356992"/>
            <a:ext cx="86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1/V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7740352" y="6453336"/>
            <a:ext cx="5760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1/C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3203848" y="4869160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1/</a:t>
            </a:r>
            <a:r>
              <a:rPr lang="en-US" sz="2000" b="1" dirty="0" smtClean="0">
                <a:latin typeface="+mj-lt"/>
              </a:rPr>
              <a:t>V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V="1">
            <a:off x="5796136" y="6257804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 flipV="1">
            <a:off x="6896748" y="6275949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6" name="Straight Connector 35"/>
          <p:cNvCxnSpPr/>
          <p:nvPr/>
        </p:nvCxnSpPr>
        <p:spPr bwMode="auto">
          <a:xfrm flipV="1">
            <a:off x="2066946" y="3573016"/>
            <a:ext cx="5385374" cy="2736304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1475656" y="6419253"/>
            <a:ext cx="1008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-1/К</a:t>
            </a:r>
            <a:r>
              <a:rPr lang="sr-Cyrl-RS" sz="2000" b="1" baseline="-25000" dirty="0" smtClean="0">
                <a:latin typeface="+mj-lt"/>
              </a:rPr>
              <a:t>М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4055065" y="5190563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1992591" y="6263070"/>
            <a:ext cx="144016" cy="1440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65423" y="1582550"/>
            <a:ext cx="4842681" cy="576064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V="1">
            <a:off x="2051720" y="3678395"/>
            <a:ext cx="3240360" cy="266429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4055065" y="4568249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96136" y="5373216"/>
            <a:ext cx="3347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>
                <a:latin typeface="+mn-lt"/>
              </a:rPr>
              <a:t>некомпетитивна инхибиција</a:t>
            </a:r>
          </a:p>
          <a:p>
            <a:r>
              <a:rPr lang="sr-Cyrl-RS" sz="2000" dirty="0" smtClean="0">
                <a:latin typeface="+mn-lt"/>
              </a:rPr>
              <a:t>без инхибитора</a:t>
            </a:r>
            <a:endParaRPr lang="en-US" sz="2000" dirty="0">
              <a:latin typeface="+mn-lt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5148064" y="5589240"/>
            <a:ext cx="576064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5148064" y="5877272"/>
            <a:ext cx="576064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8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>
            <a:normAutofit fontScale="90000"/>
          </a:bodyPr>
          <a:lstStyle/>
          <a:p>
            <a:r>
              <a:rPr lang="sr-Cyrl-CS" sz="4000" dirty="0">
                <a:latin typeface="+mn-lt"/>
              </a:rPr>
              <a:t>Изоформе </a:t>
            </a:r>
            <a:r>
              <a:rPr lang="sr-Cyrl-CS" sz="4000" dirty="0" smtClean="0">
                <a:latin typeface="+mn-lt"/>
              </a:rPr>
              <a:t>појединих цитохрома </a:t>
            </a:r>
            <a:r>
              <a:rPr lang="sr-Latn-CS" sz="4000" dirty="0">
                <a:latin typeface="+mn-lt"/>
              </a:rPr>
              <a:t>П-450</a:t>
            </a:r>
            <a:r>
              <a:rPr lang="sr-Cyrl-CS" sz="4000" dirty="0">
                <a:latin typeface="+mn-lt"/>
              </a:rPr>
              <a:t/>
            </a:r>
            <a:br>
              <a:rPr lang="sr-Cyrl-CS" sz="4000" dirty="0">
                <a:latin typeface="+mn-lt"/>
              </a:rPr>
            </a:br>
            <a:r>
              <a:rPr lang="sr-Cyrl-CS" sz="4000" dirty="0">
                <a:latin typeface="+mn-lt"/>
              </a:rPr>
              <a:t>и њихови </a:t>
            </a:r>
            <a:r>
              <a:rPr lang="sr-Cyrl-CS" sz="4000" dirty="0" smtClean="0">
                <a:latin typeface="+mn-lt"/>
              </a:rPr>
              <a:t>најважнији инхибитори</a:t>
            </a:r>
            <a:endParaRPr lang="en-US" sz="4000" dirty="0">
              <a:latin typeface="+mn-lt"/>
            </a:endParaRPr>
          </a:p>
        </p:txBody>
      </p:sp>
      <p:sp>
        <p:nvSpPr>
          <p:cNvPr id="48538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760413" y="1630941"/>
            <a:ext cx="1866900" cy="503237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1" dirty="0"/>
              <a:t>CYP1A</a:t>
            </a:r>
            <a:r>
              <a:rPr lang="sr-Cyrl-CS" sz="2400" b="1" dirty="0"/>
              <a:t>2</a:t>
            </a:r>
          </a:p>
        </p:txBody>
      </p:sp>
      <p:sp>
        <p:nvSpPr>
          <p:cNvPr id="485382" name="Rectangle 6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2268539" y="1614488"/>
            <a:ext cx="6446866" cy="4476750"/>
          </a:xfrm>
        </p:spPr>
        <p:txBody>
          <a:bodyPr>
            <a:noAutofit/>
          </a:bodyPr>
          <a:lstStyle/>
          <a:p>
            <a:pPr>
              <a:buFont typeface="Arial" charset="0"/>
              <a:buChar char="→"/>
            </a:pPr>
            <a:r>
              <a:rPr lang="sr-Cyrl-CS" altLang="ko-KR" sz="2000" dirty="0" smtClean="0"/>
              <a:t>флувоксамин, ципрофлоксацин,</a:t>
            </a:r>
            <a:r>
              <a:rPr lang="en-US" altLang="ko-KR" sz="2000" dirty="0" smtClean="0"/>
              <a:t> </a:t>
            </a:r>
            <a:r>
              <a:rPr lang="sr-Cyrl-CS" altLang="ko-KR" sz="2000" dirty="0" smtClean="0"/>
              <a:t>циметидин, амјодарон,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sr-Cyrl-CS" altLang="ko-KR" sz="2000" dirty="0" smtClean="0"/>
              <a:t>ефавиренц, флуорохинолони, тиклопидин ...</a:t>
            </a:r>
            <a:r>
              <a:rPr lang="en-US" altLang="ko-KR" sz="2000" dirty="0" smtClean="0">
                <a:ea typeface="굴림" charset="-127"/>
              </a:rPr>
              <a:t> </a:t>
            </a:r>
            <a:endParaRPr lang="sr-Cyrl-CS" sz="2000" dirty="0"/>
          </a:p>
          <a:p>
            <a:pPr>
              <a:buFont typeface="Arial" charset="0"/>
              <a:buChar char="→"/>
            </a:pPr>
            <a:r>
              <a:rPr lang="sr-Cyrl-CS" altLang="ko-KR" sz="2000" dirty="0" smtClean="0"/>
              <a:t>флуконазол,</a:t>
            </a:r>
            <a:r>
              <a:rPr lang="en-US" altLang="ko-KR" sz="2000" dirty="0" smtClean="0"/>
              <a:t> </a:t>
            </a:r>
            <a:r>
              <a:rPr lang="sr-Cyrl-CS" altLang="ko-KR" sz="2000" dirty="0" smtClean="0"/>
              <a:t>вориконазол, амјодарон, ефавиренц, фенофибрат, флувастатин, ловастатин, флувоксамин, изонијазид, метронидазол, пароксетин, сертралин, пробенецид, сулфаметоксазол, тенипозид, зафирлукаст...</a:t>
            </a:r>
          </a:p>
          <a:p>
            <a:pPr>
              <a:buFont typeface="Arial" charset="0"/>
              <a:buChar char="→"/>
            </a:pPr>
            <a:r>
              <a:rPr lang="en-US" sz="2000" dirty="0" smtClean="0"/>
              <a:t> </a:t>
            </a:r>
            <a:r>
              <a:rPr lang="sr-Cyrl-CS" sz="2000" dirty="0" smtClean="0"/>
              <a:t>бупропион,</a:t>
            </a:r>
            <a:r>
              <a:rPr lang="en-US" sz="2000" dirty="0" smtClean="0"/>
              <a:t> </a:t>
            </a:r>
            <a:r>
              <a:rPr lang="sr-Cyrl-CS" sz="2000" dirty="0" smtClean="0"/>
              <a:t>флуоксетин,</a:t>
            </a:r>
            <a:r>
              <a:rPr lang="en-US" sz="2000" dirty="0" smtClean="0"/>
              <a:t> </a:t>
            </a:r>
            <a:r>
              <a:rPr lang="sr-Cyrl-CS" altLang="ko-KR" sz="2000" dirty="0" smtClean="0"/>
              <a:t> пароксетин</a:t>
            </a:r>
            <a:r>
              <a:rPr lang="sr-Cyrl-CS" sz="2000" dirty="0" smtClean="0"/>
              <a:t>,</a:t>
            </a:r>
            <a:r>
              <a:rPr lang="en-US" sz="2000" dirty="0" smtClean="0"/>
              <a:t> </a:t>
            </a:r>
            <a:r>
              <a:rPr lang="sr-Cyrl-CS" sz="2000" dirty="0" smtClean="0"/>
              <a:t>дулоксетин, </a:t>
            </a:r>
            <a:r>
              <a:rPr lang="sr-Cyrl-CS" altLang="ko-KR" sz="2000" dirty="0" smtClean="0"/>
              <a:t>сертралин</a:t>
            </a:r>
            <a:r>
              <a:rPr lang="sr-Cyrl-CS" sz="2000" dirty="0" smtClean="0"/>
              <a:t>,</a:t>
            </a:r>
            <a:r>
              <a:rPr lang="en-US" sz="2000" dirty="0" smtClean="0"/>
              <a:t> </a:t>
            </a:r>
            <a:r>
              <a:rPr lang="sr-Cyrl-CS" sz="2000" dirty="0" smtClean="0"/>
              <a:t>тербинафин, </a:t>
            </a:r>
            <a:r>
              <a:rPr lang="sr-Cyrl-CS" altLang="ko-KR" sz="2000" dirty="0" smtClean="0"/>
              <a:t>амјодарон</a:t>
            </a:r>
            <a:r>
              <a:rPr lang="sr-Cyrl-CS" sz="2000" dirty="0" smtClean="0"/>
              <a:t>, циметидин...</a:t>
            </a:r>
            <a:endParaRPr lang="sr-Cyrl-CS" altLang="ko-KR" sz="2000" dirty="0"/>
          </a:p>
          <a:p>
            <a:pPr>
              <a:buFont typeface="Arial" charset="0"/>
              <a:buChar char="→"/>
            </a:pPr>
            <a:r>
              <a:rPr lang="en-US" sz="2000" dirty="0" smtClean="0"/>
              <a:t> </a:t>
            </a:r>
            <a:r>
              <a:rPr lang="sr-Cyrl-CS" sz="2000" dirty="0" smtClean="0"/>
              <a:t>индинавир, нелфинавир, ритонавир, кларитромицин, телитромицин, еритромицин, итраконазол, кетоконазол, флуконазол, нефазодон, верапамил, дилтиазем, циметидин, сок од грејпфрута...</a:t>
            </a:r>
            <a:endParaRPr lang="en-US" sz="2000" dirty="0" smtClean="0"/>
          </a:p>
          <a:p>
            <a:pPr>
              <a:buFont typeface="Arial" charset="0"/>
              <a:buChar char="→"/>
            </a:pPr>
            <a:r>
              <a:rPr lang="sr-Cyrl-CS" sz="2000" dirty="0" smtClean="0"/>
              <a:t>дисулфирам</a:t>
            </a:r>
          </a:p>
        </p:txBody>
      </p:sp>
      <p:sp>
        <p:nvSpPr>
          <p:cNvPr id="485384" name="Rectangle 8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74122" y="4149898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>
                <a:latin typeface="+mn-lt"/>
              </a:rPr>
              <a:t>CYP</a:t>
            </a:r>
            <a:r>
              <a:rPr kumimoji="1" lang="sr-Cyrl-CS" b="1" dirty="0">
                <a:latin typeface="+mn-lt"/>
              </a:rPr>
              <a:t>2</a:t>
            </a:r>
            <a:r>
              <a:rPr kumimoji="1" lang="en-US" b="1" dirty="0">
                <a:latin typeface="+mn-lt"/>
              </a:rPr>
              <a:t>D</a:t>
            </a:r>
            <a:r>
              <a:rPr kumimoji="1" lang="sr-Cyrl-CS" b="1" dirty="0">
                <a:latin typeface="+mn-lt"/>
              </a:rPr>
              <a:t>6</a:t>
            </a:r>
          </a:p>
        </p:txBody>
      </p:sp>
      <p:sp>
        <p:nvSpPr>
          <p:cNvPr id="485385" name="Rectangle 9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85786" y="2637731"/>
            <a:ext cx="18669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b="1" dirty="0" smtClean="0">
                <a:latin typeface="+mn-lt"/>
              </a:rPr>
              <a:t>CYP2C</a:t>
            </a:r>
            <a:endParaRPr kumimoji="1" lang="sr-Cyrl-CS" b="1" dirty="0">
              <a:latin typeface="+mn-lt"/>
            </a:endParaRPr>
          </a:p>
        </p:txBody>
      </p:sp>
      <p:sp>
        <p:nvSpPr>
          <p:cNvPr id="485386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85510" y="4797970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>
                <a:latin typeface="+mn-lt"/>
              </a:rPr>
              <a:t>3</a:t>
            </a:r>
            <a:r>
              <a:rPr kumimoji="1" lang="en-US" altLang="ko-KR" b="1" dirty="0" smtClean="0">
                <a:latin typeface="+mn-lt"/>
                <a:ea typeface="굴림" charset="-127"/>
              </a:rPr>
              <a:t>A</a:t>
            </a:r>
            <a:endParaRPr kumimoji="1" lang="sr-Cyrl-CS" dirty="0">
              <a:latin typeface="+mn-lt"/>
            </a:endParaRPr>
          </a:p>
        </p:txBody>
      </p:sp>
      <p:sp>
        <p:nvSpPr>
          <p:cNvPr id="9" name="Rectangle 10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76274" y="6094114"/>
            <a:ext cx="18669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kumimoji="1" lang="en-US" altLang="ko-KR" b="1" dirty="0" smtClean="0">
                <a:latin typeface="+mn-lt"/>
                <a:ea typeface="굴림" charset="-127"/>
              </a:rPr>
              <a:t>CYP</a:t>
            </a:r>
            <a:r>
              <a:rPr kumimoji="1" lang="sr-Cyrl-CS" altLang="ko-KR" b="1" dirty="0" smtClean="0">
                <a:latin typeface="+mn-lt"/>
              </a:rPr>
              <a:t>2Е1</a:t>
            </a:r>
            <a:endParaRPr kumimoji="1" lang="sr-Cyrl-C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Метаболизам првог пролаза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Представља ензимску конверзију орално примењеног лека у метаболит пре него што стигне до системске циркулације (тзв. </a:t>
            </a:r>
            <a:r>
              <a:rPr lang="sr-Cyrl-RS" i="1" dirty="0" smtClean="0"/>
              <a:t>пре-системска елиминација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односи се на метаболизам у зиду црева и у јетри</a:t>
            </a:r>
          </a:p>
          <a:p>
            <a:pPr lvl="1"/>
            <a:r>
              <a:rPr lang="sr-Cyrl-RS" dirty="0" smtClean="0"/>
              <a:t>последица је карактеристика апсорпције орално примењеног лека: лек мора да прође кроз зид црева и јетрин портални крвоток тј. јетру пре него што доспе до системске циркулације</a:t>
            </a:r>
          </a:p>
          <a:p>
            <a:pPr lvl="1"/>
            <a:r>
              <a:rPr lang="sr-Cyrl-RS" dirty="0" smtClean="0"/>
              <a:t>има за последицу смањену биорасположивост, тј. </a:t>
            </a:r>
            <a:r>
              <a:rPr lang="en-US" dirty="0" smtClean="0"/>
              <a:t>AUC</a:t>
            </a:r>
            <a:r>
              <a:rPr lang="sr-Cyrl-RS" dirty="0" smtClean="0"/>
              <a:t> код орално примењеног лека мања је од </a:t>
            </a:r>
            <a:r>
              <a:rPr lang="en-US" dirty="0" smtClean="0"/>
              <a:t>AUC</a:t>
            </a:r>
            <a:r>
              <a:rPr lang="sr-Cyrl-RS" dirty="0" smtClean="0"/>
              <a:t> ако се исти лек примени интравенски</a:t>
            </a:r>
          </a:p>
          <a:p>
            <a:pPr lvl="2"/>
            <a:r>
              <a:rPr lang="sr-Cyrl-RS" dirty="0" smtClean="0"/>
              <a:t>у значајном обиму карактерише нпр. пропранолол, морфин, нитроглицерол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Метаболизам првог пролаза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Фармакокинетски параметар је степен екстракције (</a:t>
            </a:r>
            <a:r>
              <a:rPr lang="en-US" dirty="0" smtClean="0"/>
              <a:t>ER) </a:t>
            </a:r>
          </a:p>
          <a:p>
            <a:pPr lvl="1"/>
            <a:r>
              <a:rPr lang="sr-Cyrl-RS" dirty="0" smtClean="0"/>
              <a:t>фракција лека која се изметаболише приликом преласка из портног у системски крвоток</a:t>
            </a:r>
          </a:p>
          <a:p>
            <a:pPr lvl="1"/>
            <a:r>
              <a:rPr lang="sr-Cyrl-RS" dirty="0" smtClean="0"/>
              <a:t>директно показује степен метаболизма првог пролаза</a:t>
            </a:r>
          </a:p>
          <a:p>
            <a:pPr lvl="1"/>
            <a:r>
              <a:rPr lang="sr-Cyrl-RS" dirty="0" smtClean="0"/>
              <a:t>израчунава се на основу концентрације лека у крви која улази у јетру (</a:t>
            </a:r>
            <a:r>
              <a:rPr lang="en-US" dirty="0" smtClean="0"/>
              <a:t>v. </a:t>
            </a:r>
            <a:r>
              <a:rPr lang="en-US" dirty="0" err="1" smtClean="0"/>
              <a:t>portae</a:t>
            </a:r>
            <a:r>
              <a:rPr lang="en-US" dirty="0" smtClean="0"/>
              <a:t> </a:t>
            </a:r>
            <a:r>
              <a:rPr lang="en-US" dirty="0" err="1" smtClean="0"/>
              <a:t>hepatis</a:t>
            </a:r>
            <a:r>
              <a:rPr lang="en-US" dirty="0" smtClean="0"/>
              <a:t>, C</a:t>
            </a:r>
            <a:r>
              <a:rPr lang="en-US" baseline="-25000" dirty="0" smtClean="0"/>
              <a:t>a</a:t>
            </a:r>
            <a:r>
              <a:rPr lang="sr-Cyrl-RS" dirty="0" smtClean="0"/>
              <a:t>) и концентрације лека у крви која напушта јетру (</a:t>
            </a:r>
            <a:r>
              <a:rPr lang="en-US" dirty="0" smtClean="0"/>
              <a:t>vv. </a:t>
            </a:r>
            <a:r>
              <a:rPr lang="en-US" dirty="0" err="1" smtClean="0"/>
              <a:t>hepaticae</a:t>
            </a:r>
            <a:r>
              <a:rPr lang="en-US" dirty="0" smtClean="0"/>
              <a:t> →</a:t>
            </a:r>
            <a:r>
              <a:rPr lang="sr-Cyrl-RS" dirty="0" smtClean="0"/>
              <a:t> </a:t>
            </a:r>
            <a:r>
              <a:rPr lang="en-US" dirty="0" smtClean="0"/>
              <a:t>v. cava inferior, </a:t>
            </a:r>
            <a:r>
              <a:rPr lang="sr-Cyrl-RS" dirty="0" smtClean="0"/>
              <a:t>тј. системска циркулација</a:t>
            </a:r>
            <a:r>
              <a:rPr lang="en-US" dirty="0" smtClean="0"/>
              <a:t>, C</a:t>
            </a:r>
            <a:r>
              <a:rPr lang="en-US" baseline="-25000" dirty="0" smtClean="0"/>
              <a:t>v</a:t>
            </a:r>
            <a:r>
              <a:rPr lang="sr-Cyrl-RS" dirty="0" smtClean="0"/>
              <a:t>)</a:t>
            </a:r>
            <a:r>
              <a:rPr lang="en-US" dirty="0" smtClean="0"/>
              <a:t>:</a:t>
            </a:r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ER = (C</a:t>
            </a:r>
            <a:r>
              <a:rPr lang="en-US" baseline="-25000" dirty="0" smtClean="0"/>
              <a:t>a</a:t>
            </a:r>
            <a:r>
              <a:rPr lang="en-US" dirty="0" smtClean="0"/>
              <a:t>- C</a:t>
            </a:r>
            <a:r>
              <a:rPr lang="en-US" baseline="-25000" dirty="0" smtClean="0"/>
              <a:t>v</a:t>
            </a:r>
            <a:r>
              <a:rPr lang="en-US" dirty="0" smtClean="0"/>
              <a:t>) / C</a:t>
            </a:r>
            <a:r>
              <a:rPr lang="en-US" baseline="-25000" dirty="0" smtClean="0"/>
              <a:t>a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923928" y="4869160"/>
            <a:ext cx="2016224" cy="720080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Биотрансформација - врсте</a:t>
            </a:r>
            <a:endParaRPr lang="en-US" dirty="0"/>
          </a:p>
        </p:txBody>
      </p:sp>
      <p:sp>
        <p:nvSpPr>
          <p:cNvPr id="442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b="1" dirty="0" smtClean="0"/>
              <a:t>Реакције </a:t>
            </a:r>
            <a:r>
              <a:rPr lang="sr-Latn-CS" b="1" dirty="0" smtClean="0"/>
              <a:t>I </a:t>
            </a:r>
            <a:r>
              <a:rPr lang="sr-Cyrl-CS" b="1" dirty="0" smtClean="0"/>
              <a:t>фазе </a:t>
            </a:r>
          </a:p>
          <a:p>
            <a:pPr lvl="1"/>
            <a:r>
              <a:rPr lang="sr-Cyrl-CS" dirty="0" smtClean="0"/>
              <a:t>обично прве наступају</a:t>
            </a:r>
          </a:p>
          <a:p>
            <a:pPr lvl="1"/>
            <a:r>
              <a:rPr lang="sr-Cyrl-CS" dirty="0" smtClean="0"/>
              <a:t>не укључују синтезу нових молекула, већ уводе или омогућавају експримирање функционалне групе</a:t>
            </a:r>
          </a:p>
          <a:p>
            <a:pPr lvl="1"/>
            <a:r>
              <a:rPr lang="sr-Cyrl-CS" dirty="0" smtClean="0"/>
              <a:t>могу довести до стварања реактивних интермедијерних једињења</a:t>
            </a:r>
          </a:p>
          <a:p>
            <a:pPr lvl="1"/>
            <a:r>
              <a:rPr lang="sr-Cyrl-CS" dirty="0" smtClean="0"/>
              <a:t>Укључују:</a:t>
            </a:r>
            <a:endParaRPr lang="en-US" dirty="0" smtClean="0"/>
          </a:p>
          <a:p>
            <a:pPr lvl="2"/>
            <a:r>
              <a:rPr lang="sr-Cyrl-RS" dirty="0" smtClean="0"/>
              <a:t>О</a:t>
            </a:r>
            <a:r>
              <a:rPr lang="sr-Cyrl-CS" dirty="0" smtClean="0"/>
              <a:t>ксидацију</a:t>
            </a:r>
          </a:p>
          <a:p>
            <a:pPr lvl="3"/>
            <a:r>
              <a:rPr lang="sr-Cyrl-CS" dirty="0" smtClean="0"/>
              <a:t>нпр. ибупрофен, хлорпропамид, фенитоин, фенобарбитал, пропранолол, хлорпромазин, хлорамфеникол, меперидин, амитриптилин, амфетамин...</a:t>
            </a:r>
          </a:p>
          <a:p>
            <a:pPr lvl="2"/>
            <a:r>
              <a:rPr lang="sr-Cyrl-CS" dirty="0" smtClean="0"/>
              <a:t>Редукцију</a:t>
            </a:r>
          </a:p>
          <a:p>
            <a:pPr lvl="3"/>
            <a:r>
              <a:rPr lang="sr-Cyrl-CS" dirty="0" smtClean="0"/>
              <a:t>нпр. хлорамфеникол, кортизон...</a:t>
            </a:r>
          </a:p>
          <a:p>
            <a:pPr lvl="2"/>
            <a:r>
              <a:rPr lang="sr-Cyrl-CS" dirty="0" smtClean="0"/>
              <a:t>Хидролизу</a:t>
            </a:r>
          </a:p>
          <a:p>
            <a:pPr lvl="3"/>
            <a:r>
              <a:rPr lang="sr-Cyrl-CS" dirty="0" smtClean="0"/>
              <a:t>нпр. аспирин, петидин, атропин...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Биотрансформација - врсте</a:t>
            </a:r>
            <a:endParaRPr lang="en-US" dirty="0"/>
          </a:p>
        </p:txBody>
      </p:sp>
      <p:sp>
        <p:nvSpPr>
          <p:cNvPr id="442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b="1" dirty="0" smtClean="0"/>
              <a:t>Реакције </a:t>
            </a:r>
            <a:r>
              <a:rPr lang="sr-Latn-CS" b="1" dirty="0" smtClean="0"/>
              <a:t>II </a:t>
            </a:r>
            <a:r>
              <a:rPr lang="sr-Cyrl-CS" b="1" dirty="0" smtClean="0"/>
              <a:t>фазе </a:t>
            </a:r>
          </a:p>
          <a:p>
            <a:pPr lvl="1"/>
            <a:r>
              <a:rPr lang="sr-Cyrl-CS" dirty="0" smtClean="0"/>
              <a:t>представљају терминалну инактивацију</a:t>
            </a:r>
          </a:p>
          <a:p>
            <a:pPr lvl="1"/>
            <a:r>
              <a:rPr lang="sr-Cyrl-CS" dirty="0" smtClean="0"/>
              <a:t>троше енергију</a:t>
            </a:r>
            <a:endParaRPr lang="en-US" dirty="0" smtClean="0"/>
          </a:p>
          <a:p>
            <a:pPr lvl="1"/>
            <a:r>
              <a:rPr lang="sr-Cyrl-RS" dirty="0" smtClean="0"/>
              <a:t>Укључују к</a:t>
            </a:r>
            <a:r>
              <a:rPr lang="sr-Cyrl-CS" dirty="0" smtClean="0"/>
              <a:t>оњугацију:</a:t>
            </a:r>
          </a:p>
          <a:p>
            <a:pPr lvl="2"/>
            <a:r>
              <a:rPr lang="sr-Cyrl-CS" dirty="0" smtClean="0"/>
              <a:t>глукуронском киселином (глукуронидација)</a:t>
            </a:r>
          </a:p>
          <a:p>
            <a:pPr lvl="3"/>
            <a:r>
              <a:rPr lang="sr-Cyrl-CS" dirty="0" smtClean="0"/>
              <a:t>нпр. аспирин, парацетамол, метронидазол, морфин, диазепам</a:t>
            </a:r>
          </a:p>
          <a:p>
            <a:pPr lvl="2"/>
            <a:r>
              <a:rPr lang="sr-Cyrl-CS" dirty="0" smtClean="0"/>
              <a:t>сулфатном групом</a:t>
            </a:r>
          </a:p>
          <a:p>
            <a:pPr lvl="3"/>
            <a:r>
              <a:rPr lang="sr-Cyrl-CS" dirty="0" smtClean="0"/>
              <a:t>нпр. метил-допа, хлорамфеникол, варфарин</a:t>
            </a:r>
          </a:p>
          <a:p>
            <a:pPr lvl="2"/>
            <a:r>
              <a:rPr lang="sr-Cyrl-CS" dirty="0" smtClean="0"/>
              <a:t>глицином</a:t>
            </a:r>
          </a:p>
          <a:p>
            <a:pPr lvl="3"/>
            <a:r>
              <a:rPr lang="sr-Cyrl-CS" dirty="0" smtClean="0"/>
              <a:t>нпр. салицилна киселина</a:t>
            </a:r>
            <a:endParaRPr lang="sr-Cyrl-RS" dirty="0" smtClean="0"/>
          </a:p>
          <a:p>
            <a:pPr lvl="2"/>
            <a:r>
              <a:rPr lang="sr-Cyrl-RS" dirty="0" smtClean="0"/>
              <a:t>глутатионом</a:t>
            </a:r>
          </a:p>
          <a:p>
            <a:pPr lvl="3"/>
            <a:r>
              <a:rPr lang="sr-Cyrl-RS" dirty="0" smtClean="0"/>
              <a:t>нпр. етакринска киселина</a:t>
            </a:r>
            <a:r>
              <a:rPr lang="sr-Cyrl-CS" dirty="0" smtClean="0"/>
              <a:t>, </a:t>
            </a:r>
            <a:r>
              <a:rPr lang="en-US" i="1" dirty="0" smtClean="0"/>
              <a:t>N</a:t>
            </a:r>
            <a:r>
              <a:rPr lang="en-US" dirty="0" smtClean="0"/>
              <a:t>-</a:t>
            </a:r>
            <a:r>
              <a:rPr lang="sr-Cyrl-RS" dirty="0" smtClean="0"/>
              <a:t>ацетил-</a:t>
            </a:r>
            <a:r>
              <a:rPr lang="sr-Cyrl-RS" i="1" dirty="0" smtClean="0"/>
              <a:t>Р</a:t>
            </a:r>
            <a:r>
              <a:rPr lang="sr-Cyrl-RS" dirty="0" smtClean="0"/>
              <a:t>-бензохинон</a:t>
            </a:r>
            <a:endParaRPr lang="en-US" dirty="0" smtClean="0"/>
          </a:p>
          <a:p>
            <a:pPr lvl="2"/>
            <a:r>
              <a:rPr lang="sr-Cyrl-RS" dirty="0" smtClean="0"/>
              <a:t>ацетилном групом (ацетилација)</a:t>
            </a:r>
          </a:p>
          <a:p>
            <a:pPr lvl="3"/>
            <a:r>
              <a:rPr lang="sr-Cyrl-RS" dirty="0" smtClean="0"/>
              <a:t>нпр. изониазид, хидралазин, сулфонамиди, прокаинамид, дапсон</a:t>
            </a:r>
          </a:p>
          <a:p>
            <a:pPr lvl="2"/>
            <a:r>
              <a:rPr lang="sr-Cyrl-RS" dirty="0" smtClean="0"/>
              <a:t>метил групом (метилација)</a:t>
            </a:r>
          </a:p>
          <a:p>
            <a:pPr lvl="3"/>
            <a:r>
              <a:rPr lang="sr-Cyrl-RS" dirty="0" smtClean="0"/>
              <a:t>нпр. хистамин, адреналин, никотинска киселина, допамин, каптоприл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/>
              <a:t>Последице биотрансформације</a:t>
            </a:r>
            <a:endParaRPr lang="en-US" sz="4000"/>
          </a:p>
        </p:txBody>
      </p:sp>
      <p:sp>
        <p:nvSpPr>
          <p:cNvPr id="4556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628775"/>
            <a:ext cx="8132762" cy="4476750"/>
          </a:xfrm>
        </p:spPr>
        <p:txBody>
          <a:bodyPr>
            <a:normAutofit fontScale="85000" lnSpcReduction="20000"/>
          </a:bodyPr>
          <a:lstStyle/>
          <a:p>
            <a:r>
              <a:rPr lang="sr-Cyrl-CS" dirty="0"/>
              <a:t>Инактивација лека тј. детоксификација – превођење активне форме лека у неактивни метаболит </a:t>
            </a:r>
          </a:p>
          <a:p>
            <a:pPr lvl="1"/>
            <a:r>
              <a:rPr lang="sr-Cyrl-CS" dirty="0"/>
              <a:t>већина </a:t>
            </a:r>
            <a:r>
              <a:rPr lang="sr-Cyrl-CS" dirty="0" smtClean="0"/>
              <a:t>лекова, нпр. фенобарбитал </a:t>
            </a:r>
            <a:r>
              <a:rPr lang="sr-Cyrl-CS" dirty="0" smtClean="0">
                <a:cs typeface="Arial" charset="0"/>
              </a:rPr>
              <a:t>→ хидроксифенобарбитал, амфетамин →</a:t>
            </a:r>
            <a:r>
              <a:rPr lang="sr-Cyrl-CS" dirty="0" smtClean="0"/>
              <a:t> фенилацетон</a:t>
            </a:r>
            <a:endParaRPr lang="sr-Cyrl-CS" dirty="0"/>
          </a:p>
          <a:p>
            <a:r>
              <a:rPr lang="sr-Cyrl-CS" dirty="0"/>
              <a:t>Активација лека - превођење неактивне форме лека у активни метаболит </a:t>
            </a:r>
          </a:p>
          <a:p>
            <a:pPr lvl="1"/>
            <a:r>
              <a:rPr lang="sr-Cyrl-CS" dirty="0"/>
              <a:t>нпр. кортизон </a:t>
            </a:r>
            <a:r>
              <a:rPr lang="sr-Cyrl-CS" dirty="0">
                <a:cs typeface="Arial" charset="0"/>
              </a:rPr>
              <a:t>→</a:t>
            </a:r>
            <a:r>
              <a:rPr lang="sr-Cyrl-CS" dirty="0"/>
              <a:t> </a:t>
            </a:r>
            <a:r>
              <a:rPr lang="sr-Cyrl-CS" dirty="0" smtClean="0"/>
              <a:t>кортизол, сулфасалазин </a:t>
            </a:r>
            <a:r>
              <a:rPr lang="sr-Cyrl-CS" dirty="0" smtClean="0">
                <a:cs typeface="Arial" charset="0"/>
              </a:rPr>
              <a:t>→ сулфапиридин + 5 АСА</a:t>
            </a:r>
            <a:r>
              <a:rPr lang="sr-Cyrl-CS" dirty="0" smtClean="0"/>
              <a:t> , леводопа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допамин, еналаприл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еналаприлат, ацикловир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 ацикловир-трифосфат </a:t>
            </a:r>
            <a:r>
              <a:rPr lang="sr-Cyrl-CS" dirty="0"/>
              <a:t>	</a:t>
            </a:r>
          </a:p>
          <a:p>
            <a:r>
              <a:rPr lang="sr-Cyrl-CS" dirty="0"/>
              <a:t>Превођење активне форме у активни метаболит </a:t>
            </a:r>
          </a:p>
          <a:p>
            <a:pPr lvl="1"/>
            <a:r>
              <a:rPr lang="sr-Cyrl-CS" dirty="0"/>
              <a:t>нпр</a:t>
            </a:r>
            <a:r>
              <a:rPr lang="sr-Cyrl-CS" dirty="0" smtClean="0"/>
              <a:t>.</a:t>
            </a:r>
            <a:r>
              <a:rPr lang="en-US" dirty="0" smtClean="0"/>
              <a:t> </a:t>
            </a:r>
            <a:r>
              <a:rPr lang="sr-Cyrl-CS" dirty="0" smtClean="0"/>
              <a:t>кодеин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морфин, прокаинамид </a:t>
            </a:r>
            <a:r>
              <a:rPr lang="sr-Cyrl-CS" dirty="0" smtClean="0">
                <a:cs typeface="Arial" charset="0"/>
              </a:rPr>
              <a:t>→ </a:t>
            </a:r>
            <a:r>
              <a:rPr lang="en-US" i="1" dirty="0" smtClean="0"/>
              <a:t>N</a:t>
            </a:r>
            <a:r>
              <a:rPr lang="en-US" dirty="0" smtClean="0"/>
              <a:t>-	</a:t>
            </a:r>
            <a:r>
              <a:rPr lang="sr-Cyrl-RS" dirty="0" smtClean="0"/>
              <a:t>ацетил-прокаинамид, имипрамин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десипрамин, амитриптилин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нортриптилин</a:t>
            </a:r>
            <a:endParaRPr lang="sr-Cyrl-CS" dirty="0"/>
          </a:p>
          <a:p>
            <a:r>
              <a:rPr lang="sr-Cyrl-CS" dirty="0"/>
              <a:t>Превођење активне форме у токсични или канцерогени метаболит</a:t>
            </a:r>
          </a:p>
          <a:p>
            <a:pPr lvl="1"/>
            <a:r>
              <a:rPr lang="sr-Cyrl-CS" dirty="0"/>
              <a:t>нпр. метанол </a:t>
            </a:r>
            <a:r>
              <a:rPr lang="sr-Cyrl-CS" dirty="0">
                <a:cs typeface="Arial" charset="0"/>
              </a:rPr>
              <a:t>→</a:t>
            </a:r>
            <a:r>
              <a:rPr lang="sr-Cyrl-CS" dirty="0"/>
              <a:t> </a:t>
            </a:r>
            <a:r>
              <a:rPr lang="sr-Cyrl-CS" dirty="0" smtClean="0"/>
              <a:t>формалдехид, парацетамол </a:t>
            </a:r>
            <a:r>
              <a:rPr lang="sr-Cyrl-CS" dirty="0" smtClean="0">
                <a:cs typeface="Arial" charset="0"/>
              </a:rPr>
              <a:t>→</a:t>
            </a:r>
            <a:r>
              <a:rPr lang="sr-Cyrl-CS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-</a:t>
            </a:r>
            <a:r>
              <a:rPr lang="sr-Cyrl-RS" dirty="0" smtClean="0"/>
              <a:t>ацетил-</a:t>
            </a:r>
            <a:r>
              <a:rPr lang="sr-Cyrl-RS" i="1" dirty="0" smtClean="0"/>
              <a:t>Р</a:t>
            </a:r>
            <a:r>
              <a:rPr lang="sr-Cyrl-RS" dirty="0" smtClean="0"/>
              <a:t>-бензохинон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</a:t>
            </a:r>
            <a:r>
              <a:rPr lang="en-US" dirty="0" smtClean="0"/>
              <a:t> (Cl</a:t>
            </a:r>
            <a:r>
              <a:rPr lang="en-US" baseline="-25000" dirty="0" smtClean="0"/>
              <a:t>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Представља запремину крви коју јетра метаболизмом ослободи од лека у јединици времена.</a:t>
            </a:r>
          </a:p>
          <a:p>
            <a:pPr lvl="1"/>
            <a:r>
              <a:rPr lang="sr-Cyrl-RS" dirty="0" smtClean="0"/>
              <a:t>доприноси укупном клиренсу (запремина крви која се ослободи од лека у јединици времена)</a:t>
            </a:r>
          </a:p>
          <a:p>
            <a:pPr lvl="1"/>
            <a:r>
              <a:rPr lang="sr-Cyrl-RS" dirty="0" smtClean="0"/>
              <a:t>израчунава се на основу ефективног протока крви кроз јетру </a:t>
            </a:r>
            <a:r>
              <a:rPr lang="en-US" dirty="0" smtClean="0"/>
              <a:t>(Q)* </a:t>
            </a:r>
            <a:r>
              <a:rPr lang="sr-Cyrl-RS" dirty="0" smtClean="0"/>
              <a:t>и познатих концентрација лека у крви која улази (</a:t>
            </a:r>
            <a:r>
              <a:rPr lang="en-US" dirty="0" smtClean="0"/>
              <a:t>C</a:t>
            </a:r>
            <a:r>
              <a:rPr lang="en-US" baseline="-25000" dirty="0" smtClean="0"/>
              <a:t>a</a:t>
            </a:r>
            <a:r>
              <a:rPr lang="sr-Cyrl-RS" dirty="0" smtClean="0"/>
              <a:t>) и крви која излази (</a:t>
            </a:r>
            <a:r>
              <a:rPr lang="en-US" dirty="0" smtClean="0"/>
              <a:t>C</a:t>
            </a:r>
            <a:r>
              <a:rPr lang="en-US" baseline="-25000" dirty="0" smtClean="0"/>
              <a:t>v</a:t>
            </a:r>
            <a:r>
              <a:rPr lang="sr-Cyrl-RS" dirty="0" smtClean="0"/>
              <a:t>) из јетре, односно степена екстракције (</a:t>
            </a:r>
            <a:r>
              <a:rPr lang="en-US" dirty="0" smtClean="0"/>
              <a:t>ER</a:t>
            </a:r>
            <a:r>
              <a:rPr lang="sr-Cyrl-RS" dirty="0" smtClean="0"/>
              <a:t>):</a:t>
            </a:r>
          </a:p>
          <a:p>
            <a:pPr lvl="1"/>
            <a:endParaRPr lang="sr-Cyrl-RS" dirty="0" smtClean="0"/>
          </a:p>
          <a:p>
            <a:pPr lvl="1" algn="ctr">
              <a:buNone/>
            </a:pPr>
            <a:r>
              <a:rPr lang="en-US" sz="2600" b="1" dirty="0" smtClean="0"/>
              <a:t>Cl</a:t>
            </a:r>
            <a:r>
              <a:rPr lang="en-US" sz="2600" b="1" baseline="-25000" dirty="0" smtClean="0"/>
              <a:t>h</a:t>
            </a:r>
            <a:r>
              <a:rPr lang="en-US" sz="2600" b="1" dirty="0" smtClean="0"/>
              <a:t> = [ Q x (C</a:t>
            </a:r>
            <a:r>
              <a:rPr lang="en-US" sz="2600" b="1" baseline="-25000" dirty="0" smtClean="0"/>
              <a:t>a</a:t>
            </a:r>
            <a:r>
              <a:rPr lang="en-US" sz="2600" b="1" dirty="0" smtClean="0"/>
              <a:t> - C</a:t>
            </a:r>
            <a:r>
              <a:rPr lang="en-US" sz="2600" b="1" baseline="-25000" dirty="0" smtClean="0"/>
              <a:t>v</a:t>
            </a:r>
            <a:r>
              <a:rPr lang="en-US" sz="2600" b="1" dirty="0" smtClean="0"/>
              <a:t>) ] / C</a:t>
            </a:r>
            <a:r>
              <a:rPr lang="en-US" sz="2600" b="1" baseline="-25000" dirty="0" smtClean="0"/>
              <a:t>a</a:t>
            </a:r>
            <a:r>
              <a:rPr lang="en-US" sz="2600" b="1" dirty="0" smtClean="0"/>
              <a:t> = Q x ER</a:t>
            </a:r>
            <a:endParaRPr lang="sr-Cyrl-RS" sz="2600" b="1" dirty="0" smtClean="0"/>
          </a:p>
          <a:p>
            <a:pPr lvl="1" algn="ctr">
              <a:buNone/>
            </a:pPr>
            <a:endParaRPr lang="en-US" dirty="0" smtClean="0"/>
          </a:p>
          <a:p>
            <a:pPr lvl="1">
              <a:buNone/>
            </a:pPr>
            <a:r>
              <a:rPr lang="sr-Cyrl-RS" sz="2000" dirty="0" smtClean="0"/>
              <a:t>	</a:t>
            </a:r>
            <a:r>
              <a:rPr lang="en-US" sz="2000" dirty="0" smtClean="0"/>
              <a:t>* </a:t>
            </a:r>
            <a:r>
              <a:rPr lang="sr-Cyrl-RS" sz="2000" dirty="0" smtClean="0"/>
              <a:t>Односи се на проток кроз портни крвоток, код здравих одраслих у мировању износи између </a:t>
            </a:r>
            <a:r>
              <a:rPr lang="en-US" sz="2000" dirty="0" smtClean="0"/>
              <a:t>800 </a:t>
            </a:r>
            <a:r>
              <a:rPr lang="sr-Cyrl-RS" sz="2000" dirty="0" smtClean="0"/>
              <a:t>и </a:t>
            </a:r>
            <a:r>
              <a:rPr lang="en-US" sz="2000" dirty="0" smtClean="0"/>
              <a:t>1200 ml/min. </a:t>
            </a:r>
            <a:r>
              <a:rPr lang="sr-Cyrl-RS" sz="2000" dirty="0" smtClean="0"/>
              <a:t>Повећава се у хиперкапнији, акутном хепатитису, у присуству индуктора ензима, код примене бета агониста и фенобарбитала, а смањује у хипокапнији, цирози јетре, код примене бета блокатора, халотана, вазопресина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868522" y="3717032"/>
            <a:ext cx="4104456" cy="720080"/>
          </a:xfrm>
          <a:prstGeom prst="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13717</TotalTime>
  <Words>2089</Words>
  <Application>Microsoft Office PowerPoint</Application>
  <PresentationFormat>On-screen Show (4:3)</PresentationFormat>
  <Paragraphs>302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Blueprint</vt:lpstr>
      <vt:lpstr>НАСТАВНА ЈЕДИНИЦА 3:  Биотрансформација лекова   </vt:lpstr>
      <vt:lpstr>Биотрансформација</vt:lpstr>
      <vt:lpstr>Биотрансформација</vt:lpstr>
      <vt:lpstr>Метаболизам првог пролаза</vt:lpstr>
      <vt:lpstr>Метаболизам првог пролаза</vt:lpstr>
      <vt:lpstr>Биотрансформација - врсте</vt:lpstr>
      <vt:lpstr>Биотрансформација - врсте</vt:lpstr>
      <vt:lpstr>Последице биотрансформације</vt:lpstr>
      <vt:lpstr>Хепатични клиренс (Clh)</vt:lpstr>
      <vt:lpstr>Хепатични клиренс (Clh)</vt:lpstr>
      <vt:lpstr>Унутрашњи хепатични клиренс (Clint)</vt:lpstr>
      <vt:lpstr>Ензими биотрансформације</vt:lpstr>
      <vt:lpstr>Цитохром П-450 систем</vt:lpstr>
      <vt:lpstr>Цитохром П-450 систем - изоформе ензима -</vt:lpstr>
      <vt:lpstr>Изоформе појединих цитохрома П-450 и њихови најважнији супстрати</vt:lpstr>
      <vt:lpstr>Кинетика метаболизма</vt:lpstr>
      <vt:lpstr>Кинетика метаболизма</vt:lpstr>
      <vt:lpstr>Кинетика метаболизма</vt:lpstr>
      <vt:lpstr>Кинетика метаболизма</vt:lpstr>
      <vt:lpstr>Фактори који утичу  на биотрансформацију лекова</vt:lpstr>
      <vt:lpstr>Фактори који утичу  на биотрансформацију лекова</vt:lpstr>
      <vt:lpstr>Интеракције на нивоу биотрансформације - индукција и инхибиција -</vt:lpstr>
      <vt:lpstr>Интеракције на нивоу биотрансформације - индукција и инхибиција -</vt:lpstr>
      <vt:lpstr>Индукција ензима  – врсте -</vt:lpstr>
      <vt:lpstr>Индукција ензима  – најзначајнији транскрипциони фактори-</vt:lpstr>
      <vt:lpstr>Изоформе појединих цитохрома П-450 и њихови најважнији индуктори</vt:lpstr>
      <vt:lpstr>Инхибиција ензима – врсте -</vt:lpstr>
      <vt:lpstr>Инхибиција ензима –параметри -</vt:lpstr>
      <vt:lpstr>Кинетика метаболизма у присуству компетитивног инхибитора</vt:lpstr>
      <vt:lpstr>Кинетика метаболизма у присуству некомпетитивног инхибитора</vt:lpstr>
      <vt:lpstr>Изоформе појединих цитохрома П-450 и њихови најважнији инхибитори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348</cp:revision>
  <dcterms:created xsi:type="dcterms:W3CDTF">2003-08-03T14:03:03Z</dcterms:created>
  <dcterms:modified xsi:type="dcterms:W3CDTF">2020-10-03T04:52:11Z</dcterms:modified>
</cp:coreProperties>
</file>